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1" r:id="rId4"/>
  </p:sldMasterIdLst>
  <p:notesMasterIdLst>
    <p:notesMasterId r:id="rId29"/>
  </p:notesMasterIdLst>
  <p:handoutMasterIdLst>
    <p:handoutMasterId r:id="rId30"/>
  </p:handoutMasterIdLst>
  <p:sldIdLst>
    <p:sldId id="794" r:id="rId5"/>
    <p:sldId id="795" r:id="rId6"/>
    <p:sldId id="813" r:id="rId7"/>
    <p:sldId id="980" r:id="rId8"/>
    <p:sldId id="1025" r:id="rId9"/>
    <p:sldId id="1013" r:id="rId10"/>
    <p:sldId id="1010" r:id="rId11"/>
    <p:sldId id="1007" r:id="rId12"/>
    <p:sldId id="1008" r:id="rId13"/>
    <p:sldId id="1024" r:id="rId14"/>
    <p:sldId id="1022" r:id="rId15"/>
    <p:sldId id="1009" r:id="rId16"/>
    <p:sldId id="978" r:id="rId17"/>
    <p:sldId id="1017" r:id="rId18"/>
    <p:sldId id="1006" r:id="rId19"/>
    <p:sldId id="999" r:id="rId20"/>
    <p:sldId id="1018" r:id="rId21"/>
    <p:sldId id="983" r:id="rId22"/>
    <p:sldId id="1020" r:id="rId23"/>
    <p:sldId id="1019" r:id="rId24"/>
    <p:sldId id="979" r:id="rId25"/>
    <p:sldId id="974" r:id="rId26"/>
    <p:sldId id="976" r:id="rId27"/>
    <p:sldId id="1021" r:id="rId28"/>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Lato" panose="020F0502020204030203" pitchFamily="34" charset="0"/>
      <p:regular r:id="rId37"/>
      <p:bold r:id="rId38"/>
      <p:italic r:id="rId39"/>
      <p:boldItalic r:id="rId40"/>
    </p:embeddedFont>
    <p:embeddedFont>
      <p:font typeface="Microsoft JhengHei UI" panose="020B0604030504040204" pitchFamily="34" charset="-120"/>
      <p:regular r:id="rId41"/>
      <p:bold r:id="rId42"/>
    </p:embeddedFont>
    <p:embeddedFont>
      <p:font typeface="Quicksand Light" panose="020B0604020202020204" charset="0"/>
      <p:regular r:id="rId43"/>
      <p:bold r:id="rId44"/>
    </p:embeddedFont>
    <p:embeddedFont>
      <p:font typeface="Tw Cen MT" panose="020B0602020104020603"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56575-EDA1-41BB-9477-850431598C9E}">
          <p14:sldIdLst>
            <p14:sldId id="794"/>
            <p14:sldId id="795"/>
            <p14:sldId id="813"/>
            <p14:sldId id="980"/>
            <p14:sldId id="1025"/>
            <p14:sldId id="1013"/>
            <p14:sldId id="1010"/>
            <p14:sldId id="1007"/>
            <p14:sldId id="1008"/>
            <p14:sldId id="1024"/>
            <p14:sldId id="1022"/>
            <p14:sldId id="1009"/>
            <p14:sldId id="978"/>
            <p14:sldId id="1017"/>
            <p14:sldId id="1006"/>
            <p14:sldId id="999"/>
            <p14:sldId id="1018"/>
            <p14:sldId id="983"/>
            <p14:sldId id="1020"/>
            <p14:sldId id="1019"/>
            <p14:sldId id="979"/>
            <p14:sldId id="974"/>
            <p14:sldId id="976"/>
            <p14:sldId id="1021"/>
          </p14:sldIdLst>
        </p14:section>
      </p14:sectionLst>
    </p:ext>
    <p:ext uri="{EFAFB233-063F-42B5-8137-9DF3F51BA10A}">
      <p15:sldGuideLst xmlns:p15="http://schemas.microsoft.com/office/powerpoint/2012/main">
        <p15:guide id="1" orient="horz" pos="482" userDrawn="1">
          <p15:clr>
            <a:srgbClr val="A4A3A4"/>
          </p15:clr>
        </p15:guide>
        <p15:guide id="2" pos="506" userDrawn="1">
          <p15:clr>
            <a:srgbClr val="A4A3A4"/>
          </p15:clr>
        </p15:guide>
        <p15:guide id="3" pos="7219" userDrawn="1">
          <p15:clr>
            <a:srgbClr val="A4A3A4"/>
          </p15:clr>
        </p15:guide>
        <p15:guide id="4" pos="3840" userDrawn="1">
          <p15:clr>
            <a:srgbClr val="A4A3A4"/>
          </p15:clr>
        </p15:guide>
        <p15:guide id="5" orient="horz" pos="2160"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Cridland" initials="SC" lastIdx="1" clrIdx="0">
    <p:extLst>
      <p:ext uri="{19B8F6BF-5375-455C-9EA6-DF929625EA0E}">
        <p15:presenceInfo xmlns:p15="http://schemas.microsoft.com/office/powerpoint/2012/main" userId="Sarah Cridla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3D1"/>
    <a:srgbClr val="D7205C"/>
    <a:srgbClr val="07AC77"/>
    <a:srgbClr val="F6D3DF"/>
    <a:srgbClr val="CAEBE0"/>
    <a:srgbClr val="C9EAE0"/>
    <a:srgbClr val="0B3A65"/>
    <a:srgbClr val="10AC77"/>
    <a:srgbClr val="FF7C8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40" autoAdjust="0"/>
    <p:restoredTop sz="74909" autoAdjust="0"/>
  </p:normalViewPr>
  <p:slideViewPr>
    <p:cSldViewPr snapToGrid="0">
      <p:cViewPr varScale="1">
        <p:scale>
          <a:sx n="75" d="100"/>
          <a:sy n="75" d="100"/>
        </p:scale>
        <p:origin x="1130" y="34"/>
      </p:cViewPr>
      <p:guideLst>
        <p:guide orient="horz" pos="482"/>
        <p:guide pos="506"/>
        <p:guide pos="7219"/>
        <p:guide pos="3840"/>
        <p:guide orient="horz" pos="2160"/>
        <p:guide orient="horz" pos="386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2CA623-B1BA-2D40-AA06-88B58EE806D3}" type="slidenum">
              <a:rPr lang="en-US" smtClean="0"/>
              <a:t>‹#›</a:t>
            </a:fld>
            <a:endParaRPr lang="en-US" dirty="0"/>
          </a:p>
        </p:txBody>
      </p:sp>
      <p:sp>
        <p:nvSpPr>
          <p:cNvPr id="6" name="Date Placeholder 5">
            <a:extLst>
              <a:ext uri="{FF2B5EF4-FFF2-40B4-BE49-F238E27FC236}">
                <a16:creationId xmlns:a16="http://schemas.microsoft.com/office/drawing/2014/main" id="{90A96D03-9A63-8C4D-9275-3E96FDAE8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8020BA-4C14-8E49-B87B-A2A6D4B37025}" type="datetimeFigureOut">
              <a:rPr lang="en-US" smtClean="0"/>
              <a:t>9/13/2021</a:t>
            </a:fld>
            <a:endParaRPr lang="en-US" dirty="0"/>
          </a:p>
        </p:txBody>
      </p:sp>
    </p:spTree>
    <p:extLst>
      <p:ext uri="{BB962C8B-B14F-4D97-AF65-F5344CB8AC3E}">
        <p14:creationId xmlns:p14="http://schemas.microsoft.com/office/powerpoint/2010/main" val="811536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3A239-0000-284E-A714-C681C8AFC736}" type="slidenum">
              <a:rPr lang="en-US" smtClean="0"/>
              <a:t>‹#›</a:t>
            </a:fld>
            <a:endParaRPr lang="en-US" dirty="0"/>
          </a:p>
        </p:txBody>
      </p:sp>
    </p:spTree>
    <p:extLst>
      <p:ext uri="{BB962C8B-B14F-4D97-AF65-F5344CB8AC3E}">
        <p14:creationId xmlns:p14="http://schemas.microsoft.com/office/powerpoint/2010/main" val="1845895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87A3A239-0000-284E-A714-C681C8AFC736}" type="slidenum">
              <a:rPr lang="en-US" smtClean="0"/>
              <a:t>1</a:t>
            </a:fld>
            <a:endParaRPr lang="en-US" dirty="0"/>
          </a:p>
        </p:txBody>
      </p:sp>
    </p:spTree>
    <p:extLst>
      <p:ext uri="{BB962C8B-B14F-4D97-AF65-F5344CB8AC3E}">
        <p14:creationId xmlns:p14="http://schemas.microsoft.com/office/powerpoint/2010/main" val="240173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87A3A239-0000-284E-A714-C681C8AFC736}" type="slidenum">
              <a:rPr lang="en-US" smtClean="0"/>
              <a:t>10</a:t>
            </a:fld>
            <a:endParaRPr lang="en-US" dirty="0"/>
          </a:p>
        </p:txBody>
      </p:sp>
    </p:spTree>
    <p:extLst>
      <p:ext uri="{BB962C8B-B14F-4D97-AF65-F5344CB8AC3E}">
        <p14:creationId xmlns:p14="http://schemas.microsoft.com/office/powerpoint/2010/main" val="1679492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11</a:t>
            </a:fld>
            <a:endParaRPr lang="en-US" dirty="0"/>
          </a:p>
        </p:txBody>
      </p:sp>
    </p:spTree>
    <p:extLst>
      <p:ext uri="{BB962C8B-B14F-4D97-AF65-F5344CB8AC3E}">
        <p14:creationId xmlns:p14="http://schemas.microsoft.com/office/powerpoint/2010/main" val="549650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12</a:t>
            </a:fld>
            <a:endParaRPr lang="en-US" dirty="0"/>
          </a:p>
        </p:txBody>
      </p:sp>
    </p:spTree>
    <p:extLst>
      <p:ext uri="{BB962C8B-B14F-4D97-AF65-F5344CB8AC3E}">
        <p14:creationId xmlns:p14="http://schemas.microsoft.com/office/powerpoint/2010/main" val="2016186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13</a:t>
            </a:fld>
            <a:endParaRPr lang="en-US" dirty="0"/>
          </a:p>
        </p:txBody>
      </p:sp>
    </p:spTree>
    <p:extLst>
      <p:ext uri="{BB962C8B-B14F-4D97-AF65-F5344CB8AC3E}">
        <p14:creationId xmlns:p14="http://schemas.microsoft.com/office/powerpoint/2010/main" val="1697033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87A3A239-0000-284E-A714-C681C8AFC736}" type="slidenum">
              <a:rPr lang="en-US" smtClean="0"/>
              <a:t>14</a:t>
            </a:fld>
            <a:endParaRPr lang="en-US" dirty="0"/>
          </a:p>
        </p:txBody>
      </p:sp>
    </p:spTree>
    <p:extLst>
      <p:ext uri="{BB962C8B-B14F-4D97-AF65-F5344CB8AC3E}">
        <p14:creationId xmlns:p14="http://schemas.microsoft.com/office/powerpoint/2010/main" val="481398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15</a:t>
            </a:fld>
            <a:endParaRPr lang="en-US" dirty="0"/>
          </a:p>
        </p:txBody>
      </p:sp>
    </p:spTree>
    <p:extLst>
      <p:ext uri="{BB962C8B-B14F-4D97-AF65-F5344CB8AC3E}">
        <p14:creationId xmlns:p14="http://schemas.microsoft.com/office/powerpoint/2010/main" val="1001088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16</a:t>
            </a:fld>
            <a:endParaRPr lang="en-US" dirty="0"/>
          </a:p>
        </p:txBody>
      </p:sp>
    </p:spTree>
    <p:extLst>
      <p:ext uri="{BB962C8B-B14F-4D97-AF65-F5344CB8AC3E}">
        <p14:creationId xmlns:p14="http://schemas.microsoft.com/office/powerpoint/2010/main" val="697958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87A3A239-0000-284E-A714-C681C8AFC736}" type="slidenum">
              <a:rPr lang="en-US" smtClean="0"/>
              <a:t>17</a:t>
            </a:fld>
            <a:endParaRPr lang="en-US" dirty="0"/>
          </a:p>
        </p:txBody>
      </p:sp>
    </p:spTree>
    <p:extLst>
      <p:ext uri="{BB962C8B-B14F-4D97-AF65-F5344CB8AC3E}">
        <p14:creationId xmlns:p14="http://schemas.microsoft.com/office/powerpoint/2010/main" val="87052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18</a:t>
            </a:fld>
            <a:endParaRPr lang="en-US" dirty="0"/>
          </a:p>
        </p:txBody>
      </p:sp>
    </p:spTree>
    <p:extLst>
      <p:ext uri="{BB962C8B-B14F-4D97-AF65-F5344CB8AC3E}">
        <p14:creationId xmlns:p14="http://schemas.microsoft.com/office/powerpoint/2010/main" val="2746466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19</a:t>
            </a:fld>
            <a:endParaRPr lang="en-US" dirty="0"/>
          </a:p>
        </p:txBody>
      </p:sp>
    </p:spTree>
    <p:extLst>
      <p:ext uri="{BB962C8B-B14F-4D97-AF65-F5344CB8AC3E}">
        <p14:creationId xmlns:p14="http://schemas.microsoft.com/office/powerpoint/2010/main" val="396184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2</a:t>
            </a:fld>
            <a:endParaRPr lang="en-US" dirty="0"/>
          </a:p>
        </p:txBody>
      </p:sp>
    </p:spTree>
    <p:extLst>
      <p:ext uri="{BB962C8B-B14F-4D97-AF65-F5344CB8AC3E}">
        <p14:creationId xmlns:p14="http://schemas.microsoft.com/office/powerpoint/2010/main" val="210882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20</a:t>
            </a:fld>
            <a:endParaRPr lang="en-US" dirty="0"/>
          </a:p>
        </p:txBody>
      </p:sp>
    </p:spTree>
    <p:extLst>
      <p:ext uri="{BB962C8B-B14F-4D97-AF65-F5344CB8AC3E}">
        <p14:creationId xmlns:p14="http://schemas.microsoft.com/office/powerpoint/2010/main" val="413984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21</a:t>
            </a:fld>
            <a:endParaRPr lang="en-US" dirty="0"/>
          </a:p>
        </p:txBody>
      </p:sp>
    </p:spTree>
    <p:extLst>
      <p:ext uri="{BB962C8B-B14F-4D97-AF65-F5344CB8AC3E}">
        <p14:creationId xmlns:p14="http://schemas.microsoft.com/office/powerpoint/2010/main" val="1721840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22</a:t>
            </a:fld>
            <a:endParaRPr lang="en-US" dirty="0"/>
          </a:p>
        </p:txBody>
      </p:sp>
    </p:spTree>
    <p:extLst>
      <p:ext uri="{BB962C8B-B14F-4D97-AF65-F5344CB8AC3E}">
        <p14:creationId xmlns:p14="http://schemas.microsoft.com/office/powerpoint/2010/main" val="2429579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23</a:t>
            </a:fld>
            <a:endParaRPr lang="en-US" dirty="0"/>
          </a:p>
        </p:txBody>
      </p:sp>
    </p:spTree>
    <p:extLst>
      <p:ext uri="{BB962C8B-B14F-4D97-AF65-F5344CB8AC3E}">
        <p14:creationId xmlns:p14="http://schemas.microsoft.com/office/powerpoint/2010/main" val="4017928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24</a:t>
            </a:fld>
            <a:endParaRPr lang="en-US" dirty="0"/>
          </a:p>
        </p:txBody>
      </p:sp>
    </p:spTree>
    <p:extLst>
      <p:ext uri="{BB962C8B-B14F-4D97-AF65-F5344CB8AC3E}">
        <p14:creationId xmlns:p14="http://schemas.microsoft.com/office/powerpoint/2010/main" val="243115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87A3A239-0000-284E-A714-C681C8AFC736}" type="slidenum">
              <a:rPr lang="en-US" smtClean="0"/>
              <a:t>3</a:t>
            </a:fld>
            <a:endParaRPr lang="en-US" dirty="0"/>
          </a:p>
        </p:txBody>
      </p:sp>
    </p:spTree>
    <p:extLst>
      <p:ext uri="{BB962C8B-B14F-4D97-AF65-F5344CB8AC3E}">
        <p14:creationId xmlns:p14="http://schemas.microsoft.com/office/powerpoint/2010/main" val="1929161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4</a:t>
            </a:fld>
            <a:endParaRPr lang="en-US" dirty="0"/>
          </a:p>
        </p:txBody>
      </p:sp>
    </p:spTree>
    <p:extLst>
      <p:ext uri="{BB962C8B-B14F-4D97-AF65-F5344CB8AC3E}">
        <p14:creationId xmlns:p14="http://schemas.microsoft.com/office/powerpoint/2010/main" val="2150679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5</a:t>
            </a:fld>
            <a:endParaRPr lang="en-US" dirty="0"/>
          </a:p>
        </p:txBody>
      </p:sp>
    </p:spTree>
    <p:extLst>
      <p:ext uri="{BB962C8B-B14F-4D97-AF65-F5344CB8AC3E}">
        <p14:creationId xmlns:p14="http://schemas.microsoft.com/office/powerpoint/2010/main" val="4046702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6</a:t>
            </a:fld>
            <a:endParaRPr lang="en-US" dirty="0"/>
          </a:p>
        </p:txBody>
      </p:sp>
    </p:spTree>
    <p:extLst>
      <p:ext uri="{BB962C8B-B14F-4D97-AF65-F5344CB8AC3E}">
        <p14:creationId xmlns:p14="http://schemas.microsoft.com/office/powerpoint/2010/main" val="358438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7</a:t>
            </a:fld>
            <a:endParaRPr lang="en-US" dirty="0"/>
          </a:p>
        </p:txBody>
      </p:sp>
    </p:spTree>
    <p:extLst>
      <p:ext uri="{BB962C8B-B14F-4D97-AF65-F5344CB8AC3E}">
        <p14:creationId xmlns:p14="http://schemas.microsoft.com/office/powerpoint/2010/main" val="385328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87A3A239-0000-284E-A714-C681C8AFC736}" type="slidenum">
              <a:rPr lang="en-US" smtClean="0"/>
              <a:t>8</a:t>
            </a:fld>
            <a:endParaRPr lang="en-US" dirty="0"/>
          </a:p>
        </p:txBody>
      </p:sp>
    </p:spTree>
    <p:extLst>
      <p:ext uri="{BB962C8B-B14F-4D97-AF65-F5344CB8AC3E}">
        <p14:creationId xmlns:p14="http://schemas.microsoft.com/office/powerpoint/2010/main" val="1953973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for the last 3 months</a:t>
            </a:r>
            <a:endParaRPr lang="en-GB" dirty="0"/>
          </a:p>
        </p:txBody>
      </p:sp>
      <p:sp>
        <p:nvSpPr>
          <p:cNvPr id="4" name="Slide Number Placeholder 3"/>
          <p:cNvSpPr>
            <a:spLocks noGrp="1"/>
          </p:cNvSpPr>
          <p:nvPr>
            <p:ph type="sldNum" sz="quarter" idx="5"/>
          </p:nvPr>
        </p:nvSpPr>
        <p:spPr/>
        <p:txBody>
          <a:bodyPr/>
          <a:lstStyle/>
          <a:p>
            <a:fld id="{87A3A239-0000-284E-A714-C681C8AFC736}" type="slidenum">
              <a:rPr lang="en-US" smtClean="0"/>
              <a:t>9</a:t>
            </a:fld>
            <a:endParaRPr lang="en-US" dirty="0"/>
          </a:p>
        </p:txBody>
      </p:sp>
    </p:spTree>
    <p:extLst>
      <p:ext uri="{BB962C8B-B14F-4D97-AF65-F5344CB8AC3E}">
        <p14:creationId xmlns:p14="http://schemas.microsoft.com/office/powerpoint/2010/main" val="1132235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O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500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6B5104-6450-1A43-BBFF-804CED3EDB89}"/>
              </a:ext>
            </a:extLst>
          </p:cNvPr>
          <p:cNvPicPr>
            <a:picLocks noChangeAspect="1"/>
          </p:cNvPicPr>
          <p:nvPr userDrawn="1"/>
        </p:nvPicPr>
        <p:blipFill>
          <a:blip r:embed="rId2"/>
          <a:stretch>
            <a:fillRect/>
          </a:stretch>
        </p:blipFill>
        <p:spPr>
          <a:xfrm>
            <a:off x="657654" y="700291"/>
            <a:ext cx="751888" cy="751888"/>
          </a:xfrm>
          <a:prstGeom prst="rect">
            <a:avLst/>
          </a:prstGeom>
        </p:spPr>
      </p:pic>
      <p:cxnSp>
        <p:nvCxnSpPr>
          <p:cNvPr id="9" name="Straight Connector 8">
            <a:extLst>
              <a:ext uri="{FF2B5EF4-FFF2-40B4-BE49-F238E27FC236}">
                <a16:creationId xmlns:a16="http://schemas.microsoft.com/office/drawing/2014/main" id="{2704E5A8-7140-C340-A584-92D68B228269}"/>
              </a:ext>
            </a:extLst>
          </p:cNvPr>
          <p:cNvCxnSpPr>
            <a:cxnSpLocks/>
          </p:cNvCxnSpPr>
          <p:nvPr userDrawn="1"/>
        </p:nvCxnSpPr>
        <p:spPr>
          <a:xfrm>
            <a:off x="1731034" y="700291"/>
            <a:ext cx="0" cy="193183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4603C59-B238-DC47-8C0B-E22045E042FF}"/>
              </a:ext>
            </a:extLst>
          </p:cNvPr>
          <p:cNvPicPr>
            <a:picLocks noChangeAspect="1"/>
          </p:cNvPicPr>
          <p:nvPr userDrawn="1"/>
        </p:nvPicPr>
        <p:blipFill>
          <a:blip r:embed="rId3"/>
          <a:stretch>
            <a:fillRect/>
          </a:stretch>
        </p:blipFill>
        <p:spPr>
          <a:xfrm>
            <a:off x="5121282" y="4082902"/>
            <a:ext cx="7070718" cy="2775098"/>
          </a:xfrm>
          <a:prstGeom prst="rect">
            <a:avLst/>
          </a:prstGeom>
        </p:spPr>
      </p:pic>
      <p:sp>
        <p:nvSpPr>
          <p:cNvPr id="13" name="Text Placeholder 2">
            <a:extLst>
              <a:ext uri="{FF2B5EF4-FFF2-40B4-BE49-F238E27FC236}">
                <a16:creationId xmlns:a16="http://schemas.microsoft.com/office/drawing/2014/main" id="{08D9FBEC-1356-814A-9998-14E83775A2B7}"/>
              </a:ext>
            </a:extLst>
          </p:cNvPr>
          <p:cNvSpPr>
            <a:spLocks noGrp="1"/>
          </p:cNvSpPr>
          <p:nvPr>
            <p:ph type="body" sz="quarter" idx="10" hasCustomPrompt="1"/>
          </p:nvPr>
        </p:nvSpPr>
        <p:spPr>
          <a:xfrm>
            <a:off x="1941686" y="1383149"/>
            <a:ext cx="8950607" cy="1021580"/>
          </a:xfrm>
          <a:prstGeom prst="rect">
            <a:avLst/>
          </a:prstGeom>
        </p:spPr>
        <p:txBody>
          <a:bodyPr anchor="ctr"/>
          <a:lstStyle>
            <a:lvl1pPr marL="0" indent="0" algn="l">
              <a:buNone/>
              <a:defRPr lang="en-US" sz="4400" b="1" kern="1200" dirty="0">
                <a:solidFill>
                  <a:srgbClr val="14172B"/>
                </a:solidFill>
                <a:latin typeface="Tw Cen MT" panose="020B0602020104020603" pitchFamily="34" charset="77"/>
                <a:ea typeface="+mn-ea"/>
                <a:cs typeface="+mn-cs"/>
              </a:defRPr>
            </a:lvl1pPr>
            <a:lvl2pPr marL="457200" indent="0">
              <a:buNone/>
              <a:defRPr/>
            </a:lvl2pPr>
          </a:lstStyle>
          <a:p>
            <a:pPr lvl="0"/>
            <a:r>
              <a:rPr lang="en-US" dirty="0"/>
              <a:t>Title page with subheading</a:t>
            </a:r>
          </a:p>
        </p:txBody>
      </p:sp>
      <p:sp>
        <p:nvSpPr>
          <p:cNvPr id="14" name="Text Placeholder 2">
            <a:extLst>
              <a:ext uri="{FF2B5EF4-FFF2-40B4-BE49-F238E27FC236}">
                <a16:creationId xmlns:a16="http://schemas.microsoft.com/office/drawing/2014/main" id="{79981C9E-7686-3F47-8076-BF57E15E3428}"/>
              </a:ext>
            </a:extLst>
          </p:cNvPr>
          <p:cNvSpPr>
            <a:spLocks noGrp="1"/>
          </p:cNvSpPr>
          <p:nvPr>
            <p:ph type="body" sz="quarter" idx="11" hasCustomPrompt="1"/>
          </p:nvPr>
        </p:nvSpPr>
        <p:spPr>
          <a:xfrm>
            <a:off x="1941687" y="2212072"/>
            <a:ext cx="10635822" cy="468444"/>
          </a:xfrm>
          <a:prstGeom prst="rect">
            <a:avLst/>
          </a:prstGeom>
        </p:spPr>
        <p:txBody>
          <a:bodyPr anchor="ctr"/>
          <a:lstStyle>
            <a:lvl1pPr marL="0" indent="0" algn="l">
              <a:buNone/>
              <a:defRPr lang="en-US" sz="2000" b="0" i="0" kern="1200" dirty="0">
                <a:solidFill>
                  <a:srgbClr val="565656"/>
                </a:solidFill>
                <a:latin typeface="Tw Cen MT" panose="020B0602020104020603" pitchFamily="34" charset="77"/>
                <a:ea typeface="+mn-ea"/>
                <a:cs typeface="+mn-cs"/>
              </a:defRPr>
            </a:lvl1pPr>
            <a:lvl2pPr marL="457200" indent="0">
              <a:buNone/>
              <a:defRPr/>
            </a:lvl2pPr>
          </a:lstStyle>
          <a:p>
            <a:pPr lvl="0"/>
            <a:r>
              <a:rPr lang="en-US" dirty="0"/>
              <a:t>Subheading</a:t>
            </a:r>
          </a:p>
        </p:txBody>
      </p:sp>
    </p:spTree>
    <p:extLst>
      <p:ext uri="{BB962C8B-B14F-4D97-AF65-F5344CB8AC3E}">
        <p14:creationId xmlns:p14="http://schemas.microsoft.com/office/powerpoint/2010/main" val="310683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REO_Blank">
    <p:spTree>
      <p:nvGrpSpPr>
        <p:cNvPr id="1" name=""/>
        <p:cNvGrpSpPr/>
        <p:nvPr/>
      </p:nvGrpSpPr>
      <p:grpSpPr>
        <a:xfrm>
          <a:off x="0" y="0"/>
          <a:ext cx="0" cy="0"/>
          <a:chOff x="0" y="0"/>
          <a:chExt cx="0" cy="0"/>
        </a:xfrm>
      </p:grpSpPr>
      <p:sp>
        <p:nvSpPr>
          <p:cNvPr id="12" name="TextBox 11"/>
          <p:cNvSpPr txBox="1"/>
          <p:nvPr userDrawn="1"/>
        </p:nvSpPr>
        <p:spPr>
          <a:xfrm>
            <a:off x="9657157" y="114566"/>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pic>
        <p:nvPicPr>
          <p:cNvPr id="7" name="Picture 6">
            <a:extLst>
              <a:ext uri="{FF2B5EF4-FFF2-40B4-BE49-F238E27FC236}">
                <a16:creationId xmlns:a16="http://schemas.microsoft.com/office/drawing/2014/main" id="{3A35CB75-25DA-C74C-BB2C-D2F518CDB884}"/>
              </a:ext>
            </a:extLst>
          </p:cNvPr>
          <p:cNvPicPr>
            <a:picLocks noChangeAspect="1"/>
          </p:cNvPicPr>
          <p:nvPr userDrawn="1"/>
        </p:nvPicPr>
        <p:blipFill>
          <a:blip r:embed="rId2"/>
          <a:stretch>
            <a:fillRect/>
          </a:stretch>
        </p:blipFill>
        <p:spPr>
          <a:xfrm>
            <a:off x="213238" y="6303820"/>
            <a:ext cx="390186" cy="390186"/>
          </a:xfrm>
          <a:prstGeom prst="rect">
            <a:avLst/>
          </a:prstGeom>
        </p:spPr>
      </p:pic>
    </p:spTree>
    <p:extLst>
      <p:ext uri="{BB962C8B-B14F-4D97-AF65-F5344CB8AC3E}">
        <p14:creationId xmlns:p14="http://schemas.microsoft.com/office/powerpoint/2010/main" val="171875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hank_you">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46147F6-4134-8346-8DBB-6ADB5BAD1586}"/>
              </a:ext>
            </a:extLst>
          </p:cNvPr>
          <p:cNvSpPr txBox="1"/>
          <p:nvPr userDrawn="1"/>
        </p:nvSpPr>
        <p:spPr>
          <a:xfrm>
            <a:off x="9633878" y="6543640"/>
            <a:ext cx="2432409" cy="215444"/>
          </a:xfrm>
          <a:prstGeom prst="rect">
            <a:avLst/>
          </a:prstGeom>
          <a:noFill/>
        </p:spPr>
        <p:txBody>
          <a:bodyPr wrap="square" rtlCol="0">
            <a:spAutoFit/>
          </a:bodyPr>
          <a:lstStyle/>
          <a:p>
            <a:pPr algn="r"/>
            <a:r>
              <a:rPr lang="en-US" sz="800" b="0" i="0" kern="1200" dirty="0">
                <a:solidFill>
                  <a:schemeClr val="bg1"/>
                </a:solidFill>
                <a:effectLst/>
                <a:latin typeface="Quicksand Light" charset="0"/>
                <a:ea typeface="Quicksand Light" charset="0"/>
                <a:cs typeface="Quicksand Light" charset="0"/>
              </a:rPr>
              <a:t>Proprietary and Intellectual property · Version 1.0</a:t>
            </a:r>
          </a:p>
        </p:txBody>
      </p:sp>
      <p:cxnSp>
        <p:nvCxnSpPr>
          <p:cNvPr id="13" name="Straight Connector 12">
            <a:extLst>
              <a:ext uri="{FF2B5EF4-FFF2-40B4-BE49-F238E27FC236}">
                <a16:creationId xmlns:a16="http://schemas.microsoft.com/office/drawing/2014/main" id="{CF2B8012-9AB7-234F-99AE-ED1A25114CD0}"/>
              </a:ext>
            </a:extLst>
          </p:cNvPr>
          <p:cNvCxnSpPr>
            <a:cxnSpLocks/>
          </p:cNvCxnSpPr>
          <p:nvPr userDrawn="1"/>
        </p:nvCxnSpPr>
        <p:spPr>
          <a:xfrm>
            <a:off x="179184" y="207163"/>
            <a:ext cx="11833087" cy="0"/>
          </a:xfrm>
          <a:prstGeom prst="line">
            <a:avLst/>
          </a:prstGeom>
          <a:ln w="127">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743D29-6AE7-DF44-9295-5CA7BC2B273A}"/>
              </a:ext>
            </a:extLst>
          </p:cNvPr>
          <p:cNvSpPr txBox="1"/>
          <p:nvPr userDrawn="1"/>
        </p:nvSpPr>
        <p:spPr>
          <a:xfrm>
            <a:off x="3350783" y="2556489"/>
            <a:ext cx="5459006" cy="523220"/>
          </a:xfrm>
          <a:prstGeom prst="rect">
            <a:avLst/>
          </a:prstGeom>
          <a:noFill/>
        </p:spPr>
        <p:txBody>
          <a:bodyPr wrap="square" rtlCol="0">
            <a:spAutoFit/>
          </a:bodyPr>
          <a:lstStyle/>
          <a:p>
            <a:pPr algn="ctr"/>
            <a:r>
              <a:rPr lang="en-GB" sz="2800" dirty="0">
                <a:solidFill>
                  <a:srgbClr val="16172C"/>
                </a:solidFill>
                <a:latin typeface="Tw Cen MT" panose="020B0602020104020603" pitchFamily="34" charset="77"/>
              </a:rPr>
              <a:t>Thank you for your time.</a:t>
            </a:r>
          </a:p>
        </p:txBody>
      </p:sp>
      <p:cxnSp>
        <p:nvCxnSpPr>
          <p:cNvPr id="20" name="Straight Connector 19">
            <a:extLst>
              <a:ext uri="{FF2B5EF4-FFF2-40B4-BE49-F238E27FC236}">
                <a16:creationId xmlns:a16="http://schemas.microsoft.com/office/drawing/2014/main" id="{262EF545-9D80-E942-85DC-5E5C050F6C1C}"/>
              </a:ext>
            </a:extLst>
          </p:cNvPr>
          <p:cNvCxnSpPr>
            <a:cxnSpLocks/>
          </p:cNvCxnSpPr>
          <p:nvPr userDrawn="1"/>
        </p:nvCxnSpPr>
        <p:spPr>
          <a:xfrm>
            <a:off x="222726" y="6657308"/>
            <a:ext cx="9345816" cy="0"/>
          </a:xfrm>
          <a:prstGeom prst="line">
            <a:avLst/>
          </a:prstGeom>
          <a:ln w="127">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2DA669-4B30-D44C-98B7-6C4B1511AEA2}"/>
              </a:ext>
            </a:extLst>
          </p:cNvPr>
          <p:cNvSpPr txBox="1"/>
          <p:nvPr userDrawn="1"/>
        </p:nvSpPr>
        <p:spPr>
          <a:xfrm>
            <a:off x="3350783" y="3079709"/>
            <a:ext cx="5489888" cy="1200329"/>
          </a:xfrm>
          <a:prstGeom prst="rect">
            <a:avLst/>
          </a:prstGeom>
          <a:noFill/>
        </p:spPr>
        <p:txBody>
          <a:bodyPr wrap="square" rtlCol="0">
            <a:spAutoFit/>
          </a:bodyPr>
          <a:lstStyle/>
          <a:p>
            <a:pPr algn="ctr"/>
            <a:r>
              <a:rPr lang="en-GB" sz="7200" dirty="0">
                <a:solidFill>
                  <a:srgbClr val="16172C"/>
                </a:solidFill>
                <a:latin typeface="Tw Cen MT" panose="020B0602020104020603" pitchFamily="34" charset="77"/>
              </a:rPr>
              <a:t>Questions?</a:t>
            </a:r>
          </a:p>
        </p:txBody>
      </p:sp>
      <p:sp>
        <p:nvSpPr>
          <p:cNvPr id="22" name="TextBox 21">
            <a:extLst>
              <a:ext uri="{FF2B5EF4-FFF2-40B4-BE49-F238E27FC236}">
                <a16:creationId xmlns:a16="http://schemas.microsoft.com/office/drawing/2014/main" id="{A6EFB3DB-3A8B-AB4D-8F3B-8F17519FAAB3}"/>
              </a:ext>
            </a:extLst>
          </p:cNvPr>
          <p:cNvSpPr txBox="1"/>
          <p:nvPr userDrawn="1"/>
        </p:nvSpPr>
        <p:spPr>
          <a:xfrm>
            <a:off x="0" y="31809"/>
            <a:ext cx="2432409" cy="215444"/>
          </a:xfrm>
          <a:prstGeom prst="rect">
            <a:avLst/>
          </a:prstGeom>
          <a:noFill/>
        </p:spPr>
        <p:txBody>
          <a:bodyPr wrap="square" rtlCol="0">
            <a:spAutoFit/>
          </a:bodyPr>
          <a:lstStyle/>
          <a:p>
            <a:pPr algn="l"/>
            <a:r>
              <a:rPr lang="en-US" sz="800" b="0" i="0" kern="1200" dirty="0">
                <a:solidFill>
                  <a:srgbClr val="383966"/>
                </a:solidFill>
                <a:effectLst/>
                <a:latin typeface="Quicksand Light" charset="0"/>
                <a:ea typeface="Quicksand Light" charset="0"/>
                <a:cs typeface="Quicksand Light" charset="0"/>
              </a:rPr>
              <a:t>Client confidential</a:t>
            </a:r>
          </a:p>
        </p:txBody>
      </p:sp>
      <p:pic>
        <p:nvPicPr>
          <p:cNvPr id="23" name="Picture 22" descr="A group of people standing in front of a crowd&#10;&#10;Description automatically generated">
            <a:extLst>
              <a:ext uri="{FF2B5EF4-FFF2-40B4-BE49-F238E27FC236}">
                <a16:creationId xmlns:a16="http://schemas.microsoft.com/office/drawing/2014/main" id="{13ADFB08-8B06-2A47-9A19-67CBD052BA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40536"/>
          <a:stretch/>
        </p:blipFill>
        <p:spPr>
          <a:xfrm>
            <a:off x="1651000" y="4441402"/>
            <a:ext cx="10541000" cy="2416598"/>
          </a:xfrm>
          <a:prstGeom prst="rect">
            <a:avLst/>
          </a:prstGeom>
        </p:spPr>
      </p:pic>
      <p:pic>
        <p:nvPicPr>
          <p:cNvPr id="24" name="Picture 23">
            <a:extLst>
              <a:ext uri="{FF2B5EF4-FFF2-40B4-BE49-F238E27FC236}">
                <a16:creationId xmlns:a16="http://schemas.microsoft.com/office/drawing/2014/main" id="{50EA211B-6231-A14C-B5FA-64039488DA00}"/>
              </a:ext>
            </a:extLst>
          </p:cNvPr>
          <p:cNvPicPr>
            <a:picLocks noChangeAspect="1"/>
          </p:cNvPicPr>
          <p:nvPr userDrawn="1"/>
        </p:nvPicPr>
        <p:blipFill>
          <a:blip r:embed="rId3"/>
          <a:stretch>
            <a:fillRect/>
          </a:stretch>
        </p:blipFill>
        <p:spPr>
          <a:xfrm>
            <a:off x="11463130" y="139531"/>
            <a:ext cx="562270" cy="562270"/>
          </a:xfrm>
          <a:prstGeom prst="rect">
            <a:avLst/>
          </a:prstGeom>
        </p:spPr>
      </p:pic>
    </p:spTree>
    <p:extLst>
      <p:ext uri="{BB962C8B-B14F-4D97-AF65-F5344CB8AC3E}">
        <p14:creationId xmlns:p14="http://schemas.microsoft.com/office/powerpoint/2010/main" val="94085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REO_Blank">
    <p:spTree>
      <p:nvGrpSpPr>
        <p:cNvPr id="1" name=""/>
        <p:cNvGrpSpPr/>
        <p:nvPr/>
      </p:nvGrpSpPr>
      <p:grpSpPr>
        <a:xfrm>
          <a:off x="0" y="0"/>
          <a:ext cx="0" cy="0"/>
          <a:chOff x="0" y="0"/>
          <a:chExt cx="0" cy="0"/>
        </a:xfrm>
      </p:grpSpPr>
      <p:pic>
        <p:nvPicPr>
          <p:cNvPr id="8" name="Picture 7" descr="A group of people standing in front of a crowd&#10;&#10;Description automatically generated">
            <a:extLst>
              <a:ext uri="{FF2B5EF4-FFF2-40B4-BE49-F238E27FC236}">
                <a16:creationId xmlns:a16="http://schemas.microsoft.com/office/drawing/2014/main" id="{00041834-82B5-0548-A2CB-F5E64BCD0D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1000" y="2794000"/>
            <a:ext cx="10541000" cy="4064000"/>
          </a:xfrm>
          <a:prstGeom prst="rect">
            <a:avLst/>
          </a:prstGeom>
        </p:spPr>
      </p:pic>
      <p:pic>
        <p:nvPicPr>
          <p:cNvPr id="9" name="Picture 8">
            <a:extLst>
              <a:ext uri="{FF2B5EF4-FFF2-40B4-BE49-F238E27FC236}">
                <a16:creationId xmlns:a16="http://schemas.microsoft.com/office/drawing/2014/main" id="{175AAA9C-1076-3642-AE35-64C747A3BBC9}"/>
              </a:ext>
            </a:extLst>
          </p:cNvPr>
          <p:cNvPicPr>
            <a:picLocks noChangeAspect="1"/>
          </p:cNvPicPr>
          <p:nvPr userDrawn="1"/>
        </p:nvPicPr>
        <p:blipFill>
          <a:blip r:embed="rId3"/>
          <a:stretch>
            <a:fillRect/>
          </a:stretch>
        </p:blipFill>
        <p:spPr>
          <a:xfrm>
            <a:off x="11463130" y="139531"/>
            <a:ext cx="562270" cy="562270"/>
          </a:xfrm>
          <a:prstGeom prst="rect">
            <a:avLst/>
          </a:prstGeom>
        </p:spPr>
      </p:pic>
    </p:spTree>
    <p:extLst>
      <p:ext uri="{BB962C8B-B14F-4D97-AF65-F5344CB8AC3E}">
        <p14:creationId xmlns:p14="http://schemas.microsoft.com/office/powerpoint/2010/main" val="3129765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REO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F0403C-B1F5-8842-B47B-8CB0859BA522}"/>
              </a:ext>
            </a:extLst>
          </p:cNvPr>
          <p:cNvSpPr/>
          <p:nvPr userDrawn="1"/>
        </p:nvSpPr>
        <p:spPr>
          <a:xfrm>
            <a:off x="0" y="0"/>
            <a:ext cx="12192000" cy="992221"/>
          </a:xfrm>
          <a:prstGeom prst="rect">
            <a:avLst/>
          </a:prstGeom>
          <a:solidFill>
            <a:srgbClr val="F0F4F6"/>
          </a:solidFill>
          <a:ln>
            <a:solidFill>
              <a:srgbClr val="F0F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2">
            <a:extLst>
              <a:ext uri="{FF2B5EF4-FFF2-40B4-BE49-F238E27FC236}">
                <a16:creationId xmlns:a16="http://schemas.microsoft.com/office/drawing/2014/main" id="{4324F1C4-8940-5244-AD08-B989E7C8EDE3}"/>
              </a:ext>
            </a:extLst>
          </p:cNvPr>
          <p:cNvSpPr>
            <a:spLocks noGrp="1"/>
          </p:cNvSpPr>
          <p:nvPr>
            <p:ph type="body" sz="quarter" idx="10" hasCustomPrompt="1"/>
          </p:nvPr>
        </p:nvSpPr>
        <p:spPr>
          <a:xfrm>
            <a:off x="1039091" y="287604"/>
            <a:ext cx="10635824" cy="468444"/>
          </a:xfrm>
          <a:prstGeom prst="rect">
            <a:avLst/>
          </a:prstGeom>
        </p:spPr>
        <p:txBody>
          <a:bodyPr anchor="ctr"/>
          <a:lstStyle>
            <a:lvl1pPr marL="0" indent="0" algn="l">
              <a:buNone/>
              <a:defRPr lang="en-US" sz="2000" b="1" kern="1200" dirty="0">
                <a:solidFill>
                  <a:srgbClr val="565656"/>
                </a:solidFill>
                <a:latin typeface="Tw Cen MT" panose="020B0602020104020603" pitchFamily="34" charset="77"/>
                <a:ea typeface="+mn-ea"/>
                <a:cs typeface="+mn-cs"/>
              </a:defRPr>
            </a:lvl1pPr>
            <a:lvl2pPr marL="457200" indent="0">
              <a:buNone/>
              <a:defRPr/>
            </a:lvl2pPr>
          </a:lstStyle>
          <a:p>
            <a:pPr lvl="0"/>
            <a:r>
              <a:rPr lang="en-US" dirty="0"/>
              <a:t>Heading</a:t>
            </a:r>
          </a:p>
        </p:txBody>
      </p:sp>
      <p:sp>
        <p:nvSpPr>
          <p:cNvPr id="9" name="Text Placeholder 3">
            <a:extLst>
              <a:ext uri="{FF2B5EF4-FFF2-40B4-BE49-F238E27FC236}">
                <a16:creationId xmlns:a16="http://schemas.microsoft.com/office/drawing/2014/main" id="{A48E4ABD-9E85-8F45-9F53-B91CA0ADF2B7}"/>
              </a:ext>
            </a:extLst>
          </p:cNvPr>
          <p:cNvSpPr>
            <a:spLocks noGrp="1"/>
          </p:cNvSpPr>
          <p:nvPr>
            <p:ph type="body" sz="quarter" idx="11" hasCustomPrompt="1"/>
          </p:nvPr>
        </p:nvSpPr>
        <p:spPr>
          <a:xfrm>
            <a:off x="472737" y="1100986"/>
            <a:ext cx="11202192" cy="5193797"/>
          </a:xfrm>
          <a:prstGeom prst="rect">
            <a:avLst/>
          </a:prstGeom>
        </p:spPr>
        <p:txBody>
          <a:bodyPr/>
          <a:lstStyle>
            <a:lvl1pPr marL="0" indent="0">
              <a:buNone/>
              <a:defRPr lang="en-US" sz="1400" b="0" i="0" kern="1200" dirty="0" smtClean="0">
                <a:solidFill>
                  <a:schemeClr val="tx1">
                    <a:lumMod val="85000"/>
                    <a:lumOff val="15000"/>
                  </a:schemeClr>
                </a:solidFill>
                <a:latin typeface="Tw Cen MT" panose="020B0602020104020603" pitchFamily="34" charset="77"/>
                <a:ea typeface="Microsoft JhengHei UI" panose="020B0604030504040204" pitchFamily="34" charset="-120"/>
                <a:cs typeface="+mn-cs"/>
              </a:defRPr>
            </a:lvl1pPr>
            <a:lvl2pPr marL="457200" indent="0">
              <a:buNone/>
              <a:defRPr lang="en-US" sz="1400" kern="1200" dirty="0" smtClean="0">
                <a:solidFill>
                  <a:schemeClr val="bg1"/>
                </a:solidFill>
                <a:latin typeface="Quicksand Light" panose="00000400000000000000" pitchFamily="2" charset="0"/>
                <a:ea typeface="+mn-ea"/>
                <a:cs typeface="+mn-cs"/>
              </a:defRPr>
            </a:lvl2pPr>
            <a:lvl3pPr>
              <a:defRPr lang="en-US" sz="1400" kern="1200" dirty="0" smtClean="0">
                <a:solidFill>
                  <a:schemeClr val="bg1"/>
                </a:solidFill>
                <a:latin typeface="Quicksand Light" panose="00000400000000000000" pitchFamily="2" charset="0"/>
                <a:ea typeface="+mn-ea"/>
                <a:cs typeface="+mn-cs"/>
              </a:defRPr>
            </a:lvl3pPr>
            <a:lvl4pPr>
              <a:defRPr lang="en-US" sz="1400" kern="1200" dirty="0" smtClean="0">
                <a:solidFill>
                  <a:schemeClr val="bg1"/>
                </a:solidFill>
                <a:latin typeface="Quicksand Light" panose="00000400000000000000" pitchFamily="2" charset="0"/>
                <a:ea typeface="+mn-ea"/>
                <a:cs typeface="+mn-cs"/>
              </a:defRPr>
            </a:lvl4pPr>
            <a:lvl5pPr>
              <a:defRPr lang="en-GB" sz="1400" kern="1200" dirty="0">
                <a:solidFill>
                  <a:schemeClr val="bg1"/>
                </a:solidFill>
                <a:latin typeface="Quicksand Light" panose="00000400000000000000" pitchFamily="2" charset="0"/>
                <a:ea typeface="+mn-ea"/>
                <a:cs typeface="+mn-cs"/>
              </a:defRPr>
            </a:lvl5pPr>
          </a:lstStyle>
          <a:p>
            <a:pPr lvl="0"/>
            <a:r>
              <a:rPr lang="en-GB" dirty="0"/>
              <a:t>Add body copy</a:t>
            </a:r>
          </a:p>
        </p:txBody>
      </p:sp>
      <p:pic>
        <p:nvPicPr>
          <p:cNvPr id="10" name="Picture 9">
            <a:extLst>
              <a:ext uri="{FF2B5EF4-FFF2-40B4-BE49-F238E27FC236}">
                <a16:creationId xmlns:a16="http://schemas.microsoft.com/office/drawing/2014/main" id="{F4876879-3510-E34F-B062-4CDC31B9532B}"/>
              </a:ext>
            </a:extLst>
          </p:cNvPr>
          <p:cNvPicPr>
            <a:picLocks noChangeAspect="1"/>
          </p:cNvPicPr>
          <p:nvPr userDrawn="1"/>
        </p:nvPicPr>
        <p:blipFill>
          <a:blip r:embed="rId2"/>
          <a:stretch>
            <a:fillRect/>
          </a:stretch>
        </p:blipFill>
        <p:spPr>
          <a:xfrm>
            <a:off x="242018" y="195439"/>
            <a:ext cx="560610" cy="560610"/>
          </a:xfrm>
          <a:prstGeom prst="rect">
            <a:avLst/>
          </a:prstGeom>
        </p:spPr>
      </p:pic>
      <p:cxnSp>
        <p:nvCxnSpPr>
          <p:cNvPr id="11" name="Straight Connector 10">
            <a:extLst>
              <a:ext uri="{FF2B5EF4-FFF2-40B4-BE49-F238E27FC236}">
                <a16:creationId xmlns:a16="http://schemas.microsoft.com/office/drawing/2014/main" id="{080F1B47-872C-544F-AD5C-3B2A98F487E4}"/>
              </a:ext>
            </a:extLst>
          </p:cNvPr>
          <p:cNvCxnSpPr>
            <a:cxnSpLocks/>
          </p:cNvCxnSpPr>
          <p:nvPr userDrawn="1"/>
        </p:nvCxnSpPr>
        <p:spPr>
          <a:xfrm>
            <a:off x="971063" y="195438"/>
            <a:ext cx="0" cy="56061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D4434F-257B-2440-820B-AD6FE6E03CEB}"/>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spTree>
    <p:extLst>
      <p:ext uri="{BB962C8B-B14F-4D97-AF65-F5344CB8AC3E}">
        <p14:creationId xmlns:p14="http://schemas.microsoft.com/office/powerpoint/2010/main" val="3954275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REO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989E4C-8792-4740-92B0-CC6AAEFEFAA9}"/>
              </a:ext>
            </a:extLst>
          </p:cNvPr>
          <p:cNvSpPr/>
          <p:nvPr userDrawn="1"/>
        </p:nvSpPr>
        <p:spPr>
          <a:xfrm>
            <a:off x="0" y="0"/>
            <a:ext cx="4334933" cy="6858000"/>
          </a:xfrm>
          <a:prstGeom prst="rect">
            <a:avLst/>
          </a:prstGeom>
          <a:solidFill>
            <a:srgbClr val="F0F4F6"/>
          </a:solidFill>
          <a:ln>
            <a:solidFill>
              <a:srgbClr val="F0F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2AA7A81-DC6D-D14A-8F29-1A67848B0DB8}"/>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sp>
        <p:nvSpPr>
          <p:cNvPr id="14" name="Text Placeholder 2">
            <a:extLst>
              <a:ext uri="{FF2B5EF4-FFF2-40B4-BE49-F238E27FC236}">
                <a16:creationId xmlns:a16="http://schemas.microsoft.com/office/drawing/2014/main" id="{8EB1EE19-4483-AB41-AF6D-065F3C7C20EE}"/>
              </a:ext>
            </a:extLst>
          </p:cNvPr>
          <p:cNvSpPr>
            <a:spLocks noGrp="1"/>
          </p:cNvSpPr>
          <p:nvPr>
            <p:ph type="body" sz="quarter" idx="10" hasCustomPrompt="1"/>
          </p:nvPr>
        </p:nvSpPr>
        <p:spPr>
          <a:xfrm>
            <a:off x="1039091" y="287604"/>
            <a:ext cx="2934593" cy="468444"/>
          </a:xfrm>
          <a:prstGeom prst="rect">
            <a:avLst/>
          </a:prstGeom>
        </p:spPr>
        <p:txBody>
          <a:bodyPr anchor="ctr"/>
          <a:lstStyle>
            <a:lvl1pPr marL="0" indent="0" algn="l">
              <a:buNone/>
              <a:defRPr lang="en-US" sz="1700" b="1" kern="1200" dirty="0">
                <a:solidFill>
                  <a:srgbClr val="555656"/>
                </a:solidFill>
                <a:latin typeface="Tw Cen MT" panose="020B0602020104020603" pitchFamily="34" charset="77"/>
                <a:ea typeface="+mn-ea"/>
                <a:cs typeface="+mn-cs"/>
              </a:defRPr>
            </a:lvl1pPr>
            <a:lvl2pPr marL="457200" indent="0">
              <a:buNone/>
              <a:defRPr/>
            </a:lvl2pPr>
          </a:lstStyle>
          <a:p>
            <a:pPr lvl="0"/>
            <a:r>
              <a:rPr lang="en-US" dirty="0"/>
              <a:t>Heading</a:t>
            </a:r>
          </a:p>
        </p:txBody>
      </p:sp>
      <p:sp>
        <p:nvSpPr>
          <p:cNvPr id="15" name="Text Placeholder 3">
            <a:extLst>
              <a:ext uri="{FF2B5EF4-FFF2-40B4-BE49-F238E27FC236}">
                <a16:creationId xmlns:a16="http://schemas.microsoft.com/office/drawing/2014/main" id="{93203F3E-61B7-DE44-ADE3-B7A04438AD8F}"/>
              </a:ext>
            </a:extLst>
          </p:cNvPr>
          <p:cNvSpPr>
            <a:spLocks noGrp="1"/>
          </p:cNvSpPr>
          <p:nvPr>
            <p:ph type="body" sz="quarter" idx="11" hasCustomPrompt="1"/>
          </p:nvPr>
        </p:nvSpPr>
        <p:spPr>
          <a:xfrm>
            <a:off x="349957" y="2243380"/>
            <a:ext cx="3635017" cy="2371240"/>
          </a:xfrm>
          <a:prstGeom prst="rect">
            <a:avLst/>
          </a:prstGeom>
        </p:spPr>
        <p:txBody>
          <a:bodyPr anchor="ctr"/>
          <a:lstStyle>
            <a:lvl1pPr marL="0" indent="0">
              <a:buNone/>
              <a:defRPr lang="en-GB" sz="2000" b="1" kern="1200" dirty="0">
                <a:solidFill>
                  <a:schemeClr val="bg2">
                    <a:lumMod val="25000"/>
                  </a:schemeClr>
                </a:solidFill>
                <a:latin typeface="Tw Cen MT" panose="020B0602020104020603" pitchFamily="34" charset="77"/>
                <a:ea typeface="+mn-ea"/>
                <a:cs typeface="+mn-cs"/>
              </a:defRPr>
            </a:lvl1pPr>
            <a:lvl2pPr marL="457200" indent="0">
              <a:buNone/>
              <a:defRPr lang="en-US" sz="1400" kern="1200" dirty="0" smtClean="0">
                <a:solidFill>
                  <a:schemeClr val="bg1"/>
                </a:solidFill>
                <a:latin typeface="Quicksand Light" panose="00000400000000000000" pitchFamily="2" charset="0"/>
                <a:ea typeface="+mn-ea"/>
                <a:cs typeface="+mn-cs"/>
              </a:defRPr>
            </a:lvl2pPr>
            <a:lvl3pPr>
              <a:defRPr lang="en-US" sz="1400" kern="1200" dirty="0" smtClean="0">
                <a:solidFill>
                  <a:schemeClr val="bg1"/>
                </a:solidFill>
                <a:latin typeface="Quicksand Light" panose="00000400000000000000" pitchFamily="2" charset="0"/>
                <a:ea typeface="+mn-ea"/>
                <a:cs typeface="+mn-cs"/>
              </a:defRPr>
            </a:lvl3pPr>
            <a:lvl4pPr>
              <a:defRPr lang="en-US" sz="1400" kern="1200" dirty="0" smtClean="0">
                <a:solidFill>
                  <a:schemeClr val="bg1"/>
                </a:solidFill>
                <a:latin typeface="Quicksand Light" panose="00000400000000000000" pitchFamily="2" charset="0"/>
                <a:ea typeface="+mn-ea"/>
                <a:cs typeface="+mn-cs"/>
              </a:defRPr>
            </a:lvl4pPr>
            <a:lvl5pPr>
              <a:defRPr lang="en-GB" sz="1400" kern="1200" dirty="0">
                <a:solidFill>
                  <a:schemeClr val="bg1"/>
                </a:solidFill>
                <a:latin typeface="Quicksand Light" panose="00000400000000000000" pitchFamily="2" charset="0"/>
                <a:ea typeface="+mn-ea"/>
                <a:cs typeface="+mn-cs"/>
              </a:defRPr>
            </a:lvl5pPr>
          </a:lstStyle>
          <a:p>
            <a:pPr lvl="0"/>
            <a:r>
              <a:rPr lang="en-GB" dirty="0"/>
              <a:t>You can use this section to lead into the content on the right whilst using pink to highlight key words.</a:t>
            </a:r>
          </a:p>
        </p:txBody>
      </p:sp>
      <p:pic>
        <p:nvPicPr>
          <p:cNvPr id="16" name="Picture 15">
            <a:extLst>
              <a:ext uri="{FF2B5EF4-FFF2-40B4-BE49-F238E27FC236}">
                <a16:creationId xmlns:a16="http://schemas.microsoft.com/office/drawing/2014/main" id="{D6D91481-F495-2B4B-9977-1A6D88367BC4}"/>
              </a:ext>
            </a:extLst>
          </p:cNvPr>
          <p:cNvPicPr>
            <a:picLocks noChangeAspect="1"/>
          </p:cNvPicPr>
          <p:nvPr userDrawn="1"/>
        </p:nvPicPr>
        <p:blipFill>
          <a:blip r:embed="rId2"/>
          <a:stretch>
            <a:fillRect/>
          </a:stretch>
        </p:blipFill>
        <p:spPr>
          <a:xfrm>
            <a:off x="242018" y="195439"/>
            <a:ext cx="560610" cy="560610"/>
          </a:xfrm>
          <a:prstGeom prst="rect">
            <a:avLst/>
          </a:prstGeom>
        </p:spPr>
      </p:pic>
      <p:cxnSp>
        <p:nvCxnSpPr>
          <p:cNvPr id="17" name="Straight Connector 16">
            <a:extLst>
              <a:ext uri="{FF2B5EF4-FFF2-40B4-BE49-F238E27FC236}">
                <a16:creationId xmlns:a16="http://schemas.microsoft.com/office/drawing/2014/main" id="{71B2F8C2-9E35-9C4B-8307-E049D77C7D77}"/>
              </a:ext>
            </a:extLst>
          </p:cNvPr>
          <p:cNvCxnSpPr>
            <a:cxnSpLocks/>
          </p:cNvCxnSpPr>
          <p:nvPr userDrawn="1"/>
        </p:nvCxnSpPr>
        <p:spPr>
          <a:xfrm>
            <a:off x="971063" y="195438"/>
            <a:ext cx="0" cy="56061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6C88E6BD-1F72-6443-AB03-47986893148B}"/>
              </a:ext>
            </a:extLst>
          </p:cNvPr>
          <p:cNvSpPr>
            <a:spLocks noGrp="1"/>
          </p:cNvSpPr>
          <p:nvPr>
            <p:ph type="body" sz="quarter" idx="12" hasCustomPrompt="1"/>
          </p:nvPr>
        </p:nvSpPr>
        <p:spPr>
          <a:xfrm>
            <a:off x="4831735" y="1043652"/>
            <a:ext cx="6050668" cy="1789859"/>
          </a:xfrm>
          <a:prstGeom prst="rect">
            <a:avLst/>
          </a:prstGeom>
        </p:spPr>
        <p:txBody>
          <a:bodyPr/>
          <a:lstStyle>
            <a:lvl1pPr marL="285750" indent="-285750">
              <a:buClr>
                <a:srgbClr val="D7205C"/>
              </a:buClr>
              <a:buFont typeface="Wingdings" pitchFamily="2" charset="2"/>
              <a:buChar char="§"/>
              <a:defRPr sz="1400" b="0" i="0">
                <a:solidFill>
                  <a:schemeClr val="tx1">
                    <a:lumMod val="85000"/>
                    <a:lumOff val="15000"/>
                  </a:schemeClr>
                </a:solidFill>
                <a:latin typeface="Tw Cen MT" panose="020B0602020104020603" pitchFamily="34" charset="77"/>
                <a:ea typeface="Microsoft JhengHei UI" panose="020B0604030504040204" pitchFamily="34" charset="-120"/>
              </a:defRPr>
            </a:lvl1pPr>
            <a:lvl4pPr>
              <a:defRPr b="0" i="0">
                <a:latin typeface="Microsoft JhengHei UI" panose="020B0604030504040204" pitchFamily="34" charset="-120"/>
                <a:ea typeface="Microsoft JhengHei UI" panose="020B0604030504040204" pitchFamily="34" charset="-120"/>
              </a:defRPr>
            </a:lvl4pPr>
            <a:lvl5pPr marL="1828800" indent="0">
              <a:buNone/>
              <a:defRPr lang="en-GB" b="0" i="0" smtClean="0">
                <a:effectLst/>
              </a:defRPr>
            </a:lvl5pPr>
          </a:lstStyle>
          <a:p>
            <a:pPr lvl="0"/>
            <a:r>
              <a:rPr lang="en-GB" dirty="0"/>
              <a:t>Use square pink bullet points to highlight</a:t>
            </a:r>
          </a:p>
          <a:p>
            <a:pPr lvl="0"/>
            <a:endParaRPr lang="en-GB" dirty="0"/>
          </a:p>
          <a:p>
            <a:pPr lvl="0"/>
            <a:r>
              <a:rPr lang="en-GB" dirty="0"/>
              <a:t>Use square pink bullet points to highlight</a:t>
            </a:r>
          </a:p>
          <a:p>
            <a:pPr lvl="0"/>
            <a:endParaRPr lang="en-GB" dirty="0"/>
          </a:p>
          <a:p>
            <a:pPr lvl="0"/>
            <a:r>
              <a:rPr lang="en-GB" dirty="0"/>
              <a:t>Use square pink bullet points to highlight</a:t>
            </a:r>
          </a:p>
          <a:p>
            <a:pPr lvl="0"/>
            <a:endParaRPr lang="en-GB" dirty="0"/>
          </a:p>
        </p:txBody>
      </p:sp>
      <p:sp>
        <p:nvSpPr>
          <p:cNvPr id="19" name="Text Placeholder 17">
            <a:extLst>
              <a:ext uri="{FF2B5EF4-FFF2-40B4-BE49-F238E27FC236}">
                <a16:creationId xmlns:a16="http://schemas.microsoft.com/office/drawing/2014/main" id="{43F8A2B4-2C63-734B-8656-C0B03B0F8EDB}"/>
              </a:ext>
            </a:extLst>
          </p:cNvPr>
          <p:cNvSpPr>
            <a:spLocks noGrp="1"/>
          </p:cNvSpPr>
          <p:nvPr>
            <p:ph type="body" sz="quarter" idx="13" hasCustomPrompt="1"/>
          </p:nvPr>
        </p:nvSpPr>
        <p:spPr>
          <a:xfrm>
            <a:off x="4831735" y="349648"/>
            <a:ext cx="6557962" cy="406400"/>
          </a:xfrm>
          <a:prstGeom prst="rect">
            <a:avLst/>
          </a:prstGeom>
        </p:spPr>
        <p:txBody>
          <a:bodyPr/>
          <a:lstStyle>
            <a:lvl1pPr marL="0" indent="0">
              <a:buNone/>
              <a:defRPr sz="1400">
                <a:solidFill>
                  <a:schemeClr val="tx1">
                    <a:lumMod val="85000"/>
                    <a:lumOff val="15000"/>
                  </a:schemeClr>
                </a:solidFill>
                <a:latin typeface="Tw Cen MT" panose="020B0602020104020603" pitchFamily="34" charset="77"/>
                <a:ea typeface="Microsoft JhengHei UI" panose="020B0604030504040204" pitchFamily="34" charset="-120"/>
              </a:defRPr>
            </a:lvl1pPr>
          </a:lstStyle>
          <a:p>
            <a:pPr lvl="0"/>
            <a:r>
              <a:rPr lang="en-GB" dirty="0"/>
              <a:t>This might be some sentence to start the below content</a:t>
            </a:r>
          </a:p>
        </p:txBody>
      </p:sp>
    </p:spTree>
    <p:extLst>
      <p:ext uri="{BB962C8B-B14F-4D97-AF65-F5344CB8AC3E}">
        <p14:creationId xmlns:p14="http://schemas.microsoft.com/office/powerpoint/2010/main" val="95674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REO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989E4C-8792-4740-92B0-CC6AAEFEFAA9}"/>
              </a:ext>
            </a:extLst>
          </p:cNvPr>
          <p:cNvSpPr/>
          <p:nvPr userDrawn="1"/>
        </p:nvSpPr>
        <p:spPr>
          <a:xfrm>
            <a:off x="0" y="0"/>
            <a:ext cx="4334933" cy="6858000"/>
          </a:xfrm>
          <a:prstGeom prst="rect">
            <a:avLst/>
          </a:prstGeom>
          <a:solidFill>
            <a:srgbClr val="F0F4F6"/>
          </a:solidFill>
          <a:ln>
            <a:solidFill>
              <a:srgbClr val="F0F4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2AA7A81-DC6D-D14A-8F29-1A67848B0DB8}"/>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sp>
        <p:nvSpPr>
          <p:cNvPr id="14" name="Text Placeholder 2">
            <a:extLst>
              <a:ext uri="{FF2B5EF4-FFF2-40B4-BE49-F238E27FC236}">
                <a16:creationId xmlns:a16="http://schemas.microsoft.com/office/drawing/2014/main" id="{8EB1EE19-4483-AB41-AF6D-065F3C7C20EE}"/>
              </a:ext>
            </a:extLst>
          </p:cNvPr>
          <p:cNvSpPr>
            <a:spLocks noGrp="1"/>
          </p:cNvSpPr>
          <p:nvPr>
            <p:ph type="body" sz="quarter" idx="10" hasCustomPrompt="1"/>
          </p:nvPr>
        </p:nvSpPr>
        <p:spPr>
          <a:xfrm>
            <a:off x="1039091" y="287604"/>
            <a:ext cx="2934593" cy="468444"/>
          </a:xfrm>
          <a:prstGeom prst="rect">
            <a:avLst/>
          </a:prstGeom>
        </p:spPr>
        <p:txBody>
          <a:bodyPr anchor="ctr"/>
          <a:lstStyle>
            <a:lvl1pPr marL="0" indent="0" algn="l">
              <a:buNone/>
              <a:defRPr lang="en-US" sz="1700" b="1" kern="1200" dirty="0">
                <a:solidFill>
                  <a:srgbClr val="555656"/>
                </a:solidFill>
                <a:latin typeface="Tw Cen MT" panose="020B0602020104020603" pitchFamily="34" charset="77"/>
                <a:ea typeface="+mn-ea"/>
                <a:cs typeface="+mn-cs"/>
              </a:defRPr>
            </a:lvl1pPr>
            <a:lvl2pPr marL="457200" indent="0">
              <a:buNone/>
              <a:defRPr/>
            </a:lvl2pPr>
          </a:lstStyle>
          <a:p>
            <a:pPr lvl="0"/>
            <a:r>
              <a:rPr lang="en-US" dirty="0"/>
              <a:t>Heading</a:t>
            </a:r>
          </a:p>
        </p:txBody>
      </p:sp>
      <p:sp>
        <p:nvSpPr>
          <p:cNvPr id="15" name="Text Placeholder 3">
            <a:extLst>
              <a:ext uri="{FF2B5EF4-FFF2-40B4-BE49-F238E27FC236}">
                <a16:creationId xmlns:a16="http://schemas.microsoft.com/office/drawing/2014/main" id="{93203F3E-61B7-DE44-ADE3-B7A04438AD8F}"/>
              </a:ext>
            </a:extLst>
          </p:cNvPr>
          <p:cNvSpPr>
            <a:spLocks noGrp="1"/>
          </p:cNvSpPr>
          <p:nvPr>
            <p:ph type="body" sz="quarter" idx="11" hasCustomPrompt="1"/>
          </p:nvPr>
        </p:nvSpPr>
        <p:spPr>
          <a:xfrm>
            <a:off x="349957" y="2243380"/>
            <a:ext cx="3635017" cy="2371240"/>
          </a:xfrm>
          <a:prstGeom prst="rect">
            <a:avLst/>
          </a:prstGeom>
        </p:spPr>
        <p:txBody>
          <a:bodyPr anchor="ctr"/>
          <a:lstStyle>
            <a:lvl1pPr marL="0" indent="0">
              <a:buNone/>
              <a:defRPr lang="en-GB" sz="2000" b="1" kern="1200" dirty="0">
                <a:solidFill>
                  <a:schemeClr val="bg2">
                    <a:lumMod val="25000"/>
                  </a:schemeClr>
                </a:solidFill>
                <a:latin typeface="Tw Cen MT" panose="020B0602020104020603" pitchFamily="34" charset="77"/>
                <a:ea typeface="+mn-ea"/>
                <a:cs typeface="+mn-cs"/>
              </a:defRPr>
            </a:lvl1pPr>
            <a:lvl2pPr marL="457200" indent="0">
              <a:buNone/>
              <a:defRPr lang="en-US" sz="1400" kern="1200" dirty="0" smtClean="0">
                <a:solidFill>
                  <a:schemeClr val="bg1"/>
                </a:solidFill>
                <a:latin typeface="Quicksand Light" panose="00000400000000000000" pitchFamily="2" charset="0"/>
                <a:ea typeface="+mn-ea"/>
                <a:cs typeface="+mn-cs"/>
              </a:defRPr>
            </a:lvl2pPr>
            <a:lvl3pPr>
              <a:defRPr lang="en-US" sz="1400" kern="1200" dirty="0" smtClean="0">
                <a:solidFill>
                  <a:schemeClr val="bg1"/>
                </a:solidFill>
                <a:latin typeface="Quicksand Light" panose="00000400000000000000" pitchFamily="2" charset="0"/>
                <a:ea typeface="+mn-ea"/>
                <a:cs typeface="+mn-cs"/>
              </a:defRPr>
            </a:lvl3pPr>
            <a:lvl4pPr>
              <a:defRPr lang="en-US" sz="1400" kern="1200" dirty="0" smtClean="0">
                <a:solidFill>
                  <a:schemeClr val="bg1"/>
                </a:solidFill>
                <a:latin typeface="Quicksand Light" panose="00000400000000000000" pitchFamily="2" charset="0"/>
                <a:ea typeface="+mn-ea"/>
                <a:cs typeface="+mn-cs"/>
              </a:defRPr>
            </a:lvl4pPr>
            <a:lvl5pPr>
              <a:defRPr lang="en-GB" sz="1400" kern="1200" dirty="0">
                <a:solidFill>
                  <a:schemeClr val="bg1"/>
                </a:solidFill>
                <a:latin typeface="Quicksand Light" panose="00000400000000000000" pitchFamily="2" charset="0"/>
                <a:ea typeface="+mn-ea"/>
                <a:cs typeface="+mn-cs"/>
              </a:defRPr>
            </a:lvl5pPr>
          </a:lstStyle>
          <a:p>
            <a:pPr lvl="0"/>
            <a:r>
              <a:rPr lang="en-GB" dirty="0"/>
              <a:t>You can use this section to lead into the content on the right whilst using pink to highlight key words.</a:t>
            </a:r>
          </a:p>
        </p:txBody>
      </p:sp>
      <p:pic>
        <p:nvPicPr>
          <p:cNvPr id="16" name="Picture 15">
            <a:extLst>
              <a:ext uri="{FF2B5EF4-FFF2-40B4-BE49-F238E27FC236}">
                <a16:creationId xmlns:a16="http://schemas.microsoft.com/office/drawing/2014/main" id="{D6D91481-F495-2B4B-9977-1A6D88367BC4}"/>
              </a:ext>
            </a:extLst>
          </p:cNvPr>
          <p:cNvPicPr>
            <a:picLocks noChangeAspect="1"/>
          </p:cNvPicPr>
          <p:nvPr userDrawn="1"/>
        </p:nvPicPr>
        <p:blipFill>
          <a:blip r:embed="rId2"/>
          <a:stretch>
            <a:fillRect/>
          </a:stretch>
        </p:blipFill>
        <p:spPr>
          <a:xfrm>
            <a:off x="242018" y="195439"/>
            <a:ext cx="560610" cy="560610"/>
          </a:xfrm>
          <a:prstGeom prst="rect">
            <a:avLst/>
          </a:prstGeom>
        </p:spPr>
      </p:pic>
      <p:cxnSp>
        <p:nvCxnSpPr>
          <p:cNvPr id="17" name="Straight Connector 16">
            <a:extLst>
              <a:ext uri="{FF2B5EF4-FFF2-40B4-BE49-F238E27FC236}">
                <a16:creationId xmlns:a16="http://schemas.microsoft.com/office/drawing/2014/main" id="{71B2F8C2-9E35-9C4B-8307-E049D77C7D77}"/>
              </a:ext>
            </a:extLst>
          </p:cNvPr>
          <p:cNvCxnSpPr>
            <a:cxnSpLocks/>
          </p:cNvCxnSpPr>
          <p:nvPr userDrawn="1"/>
        </p:nvCxnSpPr>
        <p:spPr>
          <a:xfrm>
            <a:off x="971063" y="195438"/>
            <a:ext cx="0" cy="56061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6C88E6BD-1F72-6443-AB03-47986893148B}"/>
              </a:ext>
            </a:extLst>
          </p:cNvPr>
          <p:cNvSpPr>
            <a:spLocks noGrp="1"/>
          </p:cNvSpPr>
          <p:nvPr>
            <p:ph type="body" sz="quarter" idx="12" hasCustomPrompt="1"/>
          </p:nvPr>
        </p:nvSpPr>
        <p:spPr>
          <a:xfrm>
            <a:off x="4831735" y="1043652"/>
            <a:ext cx="6050668" cy="1789859"/>
          </a:xfrm>
          <a:prstGeom prst="rect">
            <a:avLst/>
          </a:prstGeom>
        </p:spPr>
        <p:txBody>
          <a:bodyPr/>
          <a:lstStyle>
            <a:lvl1pPr marL="285750" indent="-285750">
              <a:buClr>
                <a:srgbClr val="D7205C"/>
              </a:buClr>
              <a:buFont typeface="Wingdings" pitchFamily="2" charset="2"/>
              <a:buChar char="§"/>
              <a:defRPr sz="1400" b="0" i="0">
                <a:solidFill>
                  <a:schemeClr val="tx1">
                    <a:lumMod val="85000"/>
                    <a:lumOff val="15000"/>
                  </a:schemeClr>
                </a:solidFill>
                <a:latin typeface="Tw Cen MT" panose="020B0602020104020603" pitchFamily="34" charset="77"/>
                <a:ea typeface="Microsoft JhengHei UI" panose="020B0604030504040204" pitchFamily="34" charset="-120"/>
              </a:defRPr>
            </a:lvl1pPr>
            <a:lvl4pPr>
              <a:defRPr b="0" i="0">
                <a:latin typeface="Microsoft JhengHei UI" panose="020B0604030504040204" pitchFamily="34" charset="-120"/>
                <a:ea typeface="Microsoft JhengHei UI" panose="020B0604030504040204" pitchFamily="34" charset="-120"/>
              </a:defRPr>
            </a:lvl4pPr>
            <a:lvl5pPr marL="1828800" indent="0">
              <a:buNone/>
              <a:defRPr lang="en-GB" b="0" i="0" smtClean="0">
                <a:effectLst/>
              </a:defRPr>
            </a:lvl5pPr>
          </a:lstStyle>
          <a:p>
            <a:pPr lvl="0"/>
            <a:r>
              <a:rPr lang="en-GB" dirty="0"/>
              <a:t>Use square pink bullet points to highlight</a:t>
            </a:r>
          </a:p>
          <a:p>
            <a:pPr lvl="0"/>
            <a:endParaRPr lang="en-GB" dirty="0"/>
          </a:p>
          <a:p>
            <a:pPr lvl="0"/>
            <a:r>
              <a:rPr lang="en-GB" dirty="0"/>
              <a:t>Use square pink bullet points to highlight</a:t>
            </a:r>
          </a:p>
          <a:p>
            <a:pPr lvl="0"/>
            <a:endParaRPr lang="en-GB" dirty="0"/>
          </a:p>
          <a:p>
            <a:pPr lvl="0"/>
            <a:r>
              <a:rPr lang="en-GB" dirty="0"/>
              <a:t>Use square pink bullet points to highlight</a:t>
            </a:r>
          </a:p>
          <a:p>
            <a:pPr lvl="0"/>
            <a:endParaRPr lang="en-GB" dirty="0"/>
          </a:p>
        </p:txBody>
      </p:sp>
      <p:sp>
        <p:nvSpPr>
          <p:cNvPr id="19" name="Text Placeholder 17">
            <a:extLst>
              <a:ext uri="{FF2B5EF4-FFF2-40B4-BE49-F238E27FC236}">
                <a16:creationId xmlns:a16="http://schemas.microsoft.com/office/drawing/2014/main" id="{43F8A2B4-2C63-734B-8656-C0B03B0F8EDB}"/>
              </a:ext>
            </a:extLst>
          </p:cNvPr>
          <p:cNvSpPr>
            <a:spLocks noGrp="1"/>
          </p:cNvSpPr>
          <p:nvPr>
            <p:ph type="body" sz="quarter" idx="13" hasCustomPrompt="1"/>
          </p:nvPr>
        </p:nvSpPr>
        <p:spPr>
          <a:xfrm>
            <a:off x="4831735" y="349648"/>
            <a:ext cx="6557962" cy="406400"/>
          </a:xfrm>
          <a:prstGeom prst="rect">
            <a:avLst/>
          </a:prstGeom>
        </p:spPr>
        <p:txBody>
          <a:bodyPr/>
          <a:lstStyle>
            <a:lvl1pPr marL="0" indent="0">
              <a:buNone/>
              <a:defRPr sz="1400">
                <a:solidFill>
                  <a:schemeClr val="tx1">
                    <a:lumMod val="85000"/>
                    <a:lumOff val="15000"/>
                  </a:schemeClr>
                </a:solidFill>
                <a:latin typeface="Tw Cen MT" panose="020B0602020104020603" pitchFamily="34" charset="77"/>
                <a:ea typeface="Microsoft JhengHei UI" panose="020B0604030504040204" pitchFamily="34" charset="-120"/>
              </a:defRPr>
            </a:lvl1pPr>
          </a:lstStyle>
          <a:p>
            <a:pPr lvl="0"/>
            <a:r>
              <a:rPr lang="en-GB" dirty="0"/>
              <a:t>This might be some sentence to start the below content</a:t>
            </a:r>
          </a:p>
        </p:txBody>
      </p:sp>
    </p:spTree>
    <p:extLst>
      <p:ext uri="{BB962C8B-B14F-4D97-AF65-F5344CB8AC3E}">
        <p14:creationId xmlns:p14="http://schemas.microsoft.com/office/powerpoint/2010/main" val="280775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REO_Blan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92C00C-D343-B44D-8955-F037F384197D}"/>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pic>
        <p:nvPicPr>
          <p:cNvPr id="9" name="Picture 8" descr="A group of people standing in front of a crowd posing for the camera&#10;&#10;Description automatically generated">
            <a:extLst>
              <a:ext uri="{FF2B5EF4-FFF2-40B4-BE49-F238E27FC236}">
                <a16:creationId xmlns:a16="http://schemas.microsoft.com/office/drawing/2014/main" id="{B8403CEB-AD9E-CD4D-A48B-A4FBBE5FBE3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763"/>
          <a:stretch/>
        </p:blipFill>
        <p:spPr>
          <a:xfrm>
            <a:off x="6245818" y="-1"/>
            <a:ext cx="5946183" cy="1476009"/>
          </a:xfrm>
          <a:prstGeom prst="rect">
            <a:avLst/>
          </a:prstGeom>
        </p:spPr>
      </p:pic>
      <p:pic>
        <p:nvPicPr>
          <p:cNvPr id="10" name="Picture 9">
            <a:extLst>
              <a:ext uri="{FF2B5EF4-FFF2-40B4-BE49-F238E27FC236}">
                <a16:creationId xmlns:a16="http://schemas.microsoft.com/office/drawing/2014/main" id="{7C923104-3559-6445-8144-AF26181855F4}"/>
              </a:ext>
            </a:extLst>
          </p:cNvPr>
          <p:cNvPicPr>
            <a:picLocks noChangeAspect="1"/>
          </p:cNvPicPr>
          <p:nvPr userDrawn="1"/>
        </p:nvPicPr>
        <p:blipFill>
          <a:blip r:embed="rId3"/>
          <a:stretch>
            <a:fillRect/>
          </a:stretch>
        </p:blipFill>
        <p:spPr>
          <a:xfrm>
            <a:off x="213238" y="6303820"/>
            <a:ext cx="390186" cy="390186"/>
          </a:xfrm>
          <a:prstGeom prst="rect">
            <a:avLst/>
          </a:prstGeom>
        </p:spPr>
      </p:pic>
    </p:spTree>
    <p:extLst>
      <p:ext uri="{BB962C8B-B14F-4D97-AF65-F5344CB8AC3E}">
        <p14:creationId xmlns:p14="http://schemas.microsoft.com/office/powerpoint/2010/main" val="131574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REO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2E0DFB-5AF0-3D42-87DB-86E83F87C1EA}"/>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pic>
        <p:nvPicPr>
          <p:cNvPr id="4" name="Picture 3" descr="A group of people standing in front of a crowd posing for the camera&#10;&#10;Description automatically generated">
            <a:extLst>
              <a:ext uri="{FF2B5EF4-FFF2-40B4-BE49-F238E27FC236}">
                <a16:creationId xmlns:a16="http://schemas.microsoft.com/office/drawing/2014/main" id="{7FB4965A-2258-4549-968A-51318ED0D3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45817" y="0"/>
            <a:ext cx="5946183" cy="2228364"/>
          </a:xfrm>
          <a:prstGeom prst="rect">
            <a:avLst/>
          </a:prstGeom>
        </p:spPr>
      </p:pic>
      <p:pic>
        <p:nvPicPr>
          <p:cNvPr id="6" name="Picture 5">
            <a:extLst>
              <a:ext uri="{FF2B5EF4-FFF2-40B4-BE49-F238E27FC236}">
                <a16:creationId xmlns:a16="http://schemas.microsoft.com/office/drawing/2014/main" id="{AEC85411-110B-2949-A36A-AA509E6E7715}"/>
              </a:ext>
            </a:extLst>
          </p:cNvPr>
          <p:cNvPicPr>
            <a:picLocks noChangeAspect="1"/>
          </p:cNvPicPr>
          <p:nvPr userDrawn="1"/>
        </p:nvPicPr>
        <p:blipFill>
          <a:blip r:embed="rId3"/>
          <a:stretch>
            <a:fillRect/>
          </a:stretch>
        </p:blipFill>
        <p:spPr>
          <a:xfrm>
            <a:off x="213238" y="6303820"/>
            <a:ext cx="390186" cy="390186"/>
          </a:xfrm>
          <a:prstGeom prst="rect">
            <a:avLst/>
          </a:prstGeom>
        </p:spPr>
      </p:pic>
    </p:spTree>
    <p:extLst>
      <p:ext uri="{BB962C8B-B14F-4D97-AF65-F5344CB8AC3E}">
        <p14:creationId xmlns:p14="http://schemas.microsoft.com/office/powerpoint/2010/main" val="170285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REO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2E0DFB-5AF0-3D42-87DB-86E83F87C1EA}"/>
              </a:ext>
            </a:extLst>
          </p:cNvPr>
          <p:cNvSpPr txBox="1"/>
          <p:nvPr userDrawn="1"/>
        </p:nvSpPr>
        <p:spPr>
          <a:xfrm>
            <a:off x="9641659" y="6530864"/>
            <a:ext cx="2432409" cy="215444"/>
          </a:xfrm>
          <a:prstGeom prst="rect">
            <a:avLst/>
          </a:prstGeom>
          <a:noFill/>
        </p:spPr>
        <p:txBody>
          <a:bodyPr wrap="square" rtlCol="0">
            <a:spAutoFit/>
          </a:bodyPr>
          <a:lstStyle/>
          <a:p>
            <a:pPr algn="r"/>
            <a:r>
              <a:rPr lang="en-US" sz="800" b="0" i="0" kern="1200" dirty="0">
                <a:solidFill>
                  <a:srgbClr val="383966"/>
                </a:solidFill>
                <a:effectLst/>
                <a:latin typeface="Quicksand Light" charset="0"/>
                <a:ea typeface="Quicksand Light" charset="0"/>
                <a:cs typeface="Quicksand Light" charset="0"/>
              </a:rPr>
              <a:t>Client confidential</a:t>
            </a:r>
          </a:p>
        </p:txBody>
      </p:sp>
      <p:pic>
        <p:nvPicPr>
          <p:cNvPr id="3" name="Picture 2" descr="A group of people posing for a photo&#10;&#10;Description automatically generated">
            <a:extLst>
              <a:ext uri="{FF2B5EF4-FFF2-40B4-BE49-F238E27FC236}">
                <a16:creationId xmlns:a16="http://schemas.microsoft.com/office/drawing/2014/main" id="{C9203AEA-C251-8141-8DBB-AF0312769D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53600" y="0"/>
            <a:ext cx="2438400" cy="3251200"/>
          </a:xfrm>
          <a:prstGeom prst="rect">
            <a:avLst/>
          </a:prstGeom>
        </p:spPr>
      </p:pic>
      <p:pic>
        <p:nvPicPr>
          <p:cNvPr id="6" name="Picture 5">
            <a:extLst>
              <a:ext uri="{FF2B5EF4-FFF2-40B4-BE49-F238E27FC236}">
                <a16:creationId xmlns:a16="http://schemas.microsoft.com/office/drawing/2014/main" id="{43DDD984-FCEA-A74E-A333-FA580AB66A6E}"/>
              </a:ext>
            </a:extLst>
          </p:cNvPr>
          <p:cNvPicPr>
            <a:picLocks noChangeAspect="1"/>
          </p:cNvPicPr>
          <p:nvPr userDrawn="1"/>
        </p:nvPicPr>
        <p:blipFill>
          <a:blip r:embed="rId3"/>
          <a:stretch>
            <a:fillRect/>
          </a:stretch>
        </p:blipFill>
        <p:spPr>
          <a:xfrm>
            <a:off x="213238" y="6303820"/>
            <a:ext cx="390186" cy="390186"/>
          </a:xfrm>
          <a:prstGeom prst="rect">
            <a:avLst/>
          </a:prstGeom>
        </p:spPr>
      </p:pic>
    </p:spTree>
    <p:extLst>
      <p:ext uri="{BB962C8B-B14F-4D97-AF65-F5344CB8AC3E}">
        <p14:creationId xmlns:p14="http://schemas.microsoft.com/office/powerpoint/2010/main" val="270036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9AEA1-C318-D04E-AA34-1572C4588999}"/>
              </a:ext>
            </a:extLst>
          </p:cNvPr>
          <p:cNvPicPr>
            <a:picLocks noChangeAspect="1"/>
          </p:cNvPicPr>
          <p:nvPr userDrawn="1"/>
        </p:nvPicPr>
        <p:blipFill>
          <a:blip r:embed="rId2"/>
          <a:stretch>
            <a:fillRect/>
          </a:stretch>
        </p:blipFill>
        <p:spPr>
          <a:xfrm>
            <a:off x="657654" y="700291"/>
            <a:ext cx="751888" cy="751888"/>
          </a:xfrm>
          <a:prstGeom prst="rect">
            <a:avLst/>
          </a:prstGeom>
        </p:spPr>
      </p:pic>
      <p:cxnSp>
        <p:nvCxnSpPr>
          <p:cNvPr id="8" name="Straight Connector 7">
            <a:extLst>
              <a:ext uri="{FF2B5EF4-FFF2-40B4-BE49-F238E27FC236}">
                <a16:creationId xmlns:a16="http://schemas.microsoft.com/office/drawing/2014/main" id="{FCA1B87F-0D07-8B4F-8AA5-03E90244D3CE}"/>
              </a:ext>
            </a:extLst>
          </p:cNvPr>
          <p:cNvCxnSpPr>
            <a:cxnSpLocks/>
          </p:cNvCxnSpPr>
          <p:nvPr userDrawn="1"/>
        </p:nvCxnSpPr>
        <p:spPr>
          <a:xfrm>
            <a:off x="1731034" y="700291"/>
            <a:ext cx="0" cy="1931830"/>
          </a:xfrm>
          <a:prstGeom prst="line">
            <a:avLst/>
          </a:prstGeom>
          <a:ln w="12700">
            <a:solidFill>
              <a:srgbClr val="D91E5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98925BF-90FC-C94C-8C7B-F9C2F1E89EC1}"/>
              </a:ext>
            </a:extLst>
          </p:cNvPr>
          <p:cNvPicPr>
            <a:picLocks noChangeAspect="1"/>
          </p:cNvPicPr>
          <p:nvPr userDrawn="1"/>
        </p:nvPicPr>
        <p:blipFill>
          <a:blip r:embed="rId3"/>
          <a:stretch>
            <a:fillRect/>
          </a:stretch>
        </p:blipFill>
        <p:spPr>
          <a:xfrm>
            <a:off x="5121282" y="4082902"/>
            <a:ext cx="7070718" cy="2775098"/>
          </a:xfrm>
          <a:prstGeom prst="rect">
            <a:avLst/>
          </a:prstGeom>
        </p:spPr>
      </p:pic>
      <p:sp>
        <p:nvSpPr>
          <p:cNvPr id="11" name="Text Placeholder 2">
            <a:extLst>
              <a:ext uri="{FF2B5EF4-FFF2-40B4-BE49-F238E27FC236}">
                <a16:creationId xmlns:a16="http://schemas.microsoft.com/office/drawing/2014/main" id="{7D44380C-FB5B-8D4D-86CA-AA7F2CB6A02E}"/>
              </a:ext>
            </a:extLst>
          </p:cNvPr>
          <p:cNvSpPr>
            <a:spLocks noGrp="1"/>
          </p:cNvSpPr>
          <p:nvPr>
            <p:ph type="body" sz="quarter" idx="10" hasCustomPrompt="1"/>
          </p:nvPr>
        </p:nvSpPr>
        <p:spPr>
          <a:xfrm>
            <a:off x="1941686" y="1951189"/>
            <a:ext cx="8950607" cy="1021580"/>
          </a:xfrm>
          <a:prstGeom prst="rect">
            <a:avLst/>
          </a:prstGeom>
        </p:spPr>
        <p:txBody>
          <a:bodyPr anchor="ctr"/>
          <a:lstStyle>
            <a:lvl1pPr marL="0" indent="0" algn="l">
              <a:buNone/>
              <a:defRPr lang="en-US" sz="4400" b="1" kern="1200" dirty="0">
                <a:solidFill>
                  <a:srgbClr val="14172B"/>
                </a:solidFill>
                <a:latin typeface="Tw Cen MT" panose="020B0602020104020603" pitchFamily="34" charset="77"/>
                <a:ea typeface="+mn-ea"/>
                <a:cs typeface="+mn-cs"/>
              </a:defRPr>
            </a:lvl1pPr>
            <a:lvl2pPr marL="457200" indent="0">
              <a:buNone/>
              <a:defRPr/>
            </a:lvl2pPr>
          </a:lstStyle>
          <a:p>
            <a:pPr lvl="0"/>
            <a:r>
              <a:rPr lang="en-US" dirty="0"/>
              <a:t>Title page</a:t>
            </a:r>
          </a:p>
        </p:txBody>
      </p:sp>
    </p:spTree>
    <p:extLst>
      <p:ext uri="{BB962C8B-B14F-4D97-AF65-F5344CB8AC3E}">
        <p14:creationId xmlns:p14="http://schemas.microsoft.com/office/powerpoint/2010/main" val="419415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 Placeholder 5"/>
          <p:cNvSpPr txBox="1">
            <a:spLocks/>
          </p:cNvSpPr>
          <p:nvPr userDrawn="1"/>
        </p:nvSpPr>
        <p:spPr>
          <a:xfrm>
            <a:off x="0" y="0"/>
            <a:ext cx="2511724" cy="189779"/>
          </a:xfrm>
          <a:prstGeom prst="rect">
            <a:avLst/>
          </a:prstGeom>
        </p:spPr>
        <p:txBody>
          <a:bodyPr/>
          <a:lstStyle>
            <a:lvl1pPr marL="0" indent="0" algn="l" defTabSz="914400" rtl="0" eaLnBrk="1" latinLnBrk="0" hangingPunct="1">
              <a:lnSpc>
                <a:spcPct val="90000"/>
              </a:lnSpc>
              <a:spcBef>
                <a:spcPts val="1000"/>
              </a:spcBef>
              <a:buFont typeface="Arial"/>
              <a:buNone/>
              <a:defRPr sz="1000" kern="12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dirty="0"/>
              <a:t>INSERT INFORMATION CLASSIFICATION HERE</a:t>
            </a:r>
          </a:p>
        </p:txBody>
      </p:sp>
      <p:sp>
        <p:nvSpPr>
          <p:cNvPr id="10" name="Text Placeholder 3"/>
          <p:cNvSpPr txBox="1">
            <a:spLocks/>
          </p:cNvSpPr>
          <p:nvPr userDrawn="1"/>
        </p:nvSpPr>
        <p:spPr>
          <a:xfrm>
            <a:off x="10403457" y="0"/>
            <a:ext cx="1788543" cy="189779"/>
          </a:xfrm>
          <a:prstGeom prst="rect">
            <a:avLst/>
          </a:prstGeom>
        </p:spPr>
        <p:txBody>
          <a:bodyPr/>
          <a:lstStyle>
            <a:lvl1pPr marL="0" indent="0" algn="r" defTabSz="914400" rtl="0" eaLnBrk="1" latinLnBrk="0" hangingPunct="1">
              <a:lnSpc>
                <a:spcPct val="90000"/>
              </a:lnSpc>
              <a:spcBef>
                <a:spcPts val="1000"/>
              </a:spcBef>
              <a:buFont typeface="Arial"/>
              <a:buNone/>
              <a:defRPr sz="1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dirty="0"/>
              <a:t>Insert Version Number</a:t>
            </a:r>
            <a:endParaRPr lang="en-US" dirty="0"/>
          </a:p>
        </p:txBody>
      </p:sp>
    </p:spTree>
    <p:extLst>
      <p:ext uri="{BB962C8B-B14F-4D97-AF65-F5344CB8AC3E}">
        <p14:creationId xmlns:p14="http://schemas.microsoft.com/office/powerpoint/2010/main" val="609221855"/>
      </p:ext>
    </p:extLst>
  </p:cSld>
  <p:clrMap bg1="lt1" tx1="dk1" bg2="lt2" tx2="dk2" accent1="accent1" accent2="accent2" accent3="accent3" accent4="accent4" accent5="accent5" accent6="accent6" hlink="hlink" folHlink="folHlink"/>
  <p:sldLayoutIdLst>
    <p:sldLayoutId id="2147483669" r:id="rId1"/>
    <p:sldLayoutId id="2147483677" r:id="rId2"/>
    <p:sldLayoutId id="2147483679" r:id="rId3"/>
    <p:sldLayoutId id="2147483680" r:id="rId4"/>
    <p:sldLayoutId id="2147483681" r:id="rId5"/>
    <p:sldLayoutId id="2147483673" r:id="rId6"/>
    <p:sldLayoutId id="2147483675" r:id="rId7"/>
    <p:sldLayoutId id="2147483674" r:id="rId8"/>
    <p:sldLayoutId id="2147483670" r:id="rId9"/>
    <p:sldLayoutId id="2147483682" r:id="rId10"/>
    <p:sldLayoutId id="2147483671" r:id="rId11"/>
    <p:sldLayoutId id="21474836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443301-ED2D-714E-A555-76462D43E608}"/>
              </a:ext>
            </a:extLst>
          </p:cNvPr>
          <p:cNvSpPr txBox="1"/>
          <p:nvPr/>
        </p:nvSpPr>
        <p:spPr>
          <a:xfrm>
            <a:off x="999014" y="2567226"/>
            <a:ext cx="10162024" cy="861774"/>
          </a:xfrm>
          <a:prstGeom prst="rect">
            <a:avLst/>
          </a:prstGeom>
          <a:noFill/>
        </p:spPr>
        <p:txBody>
          <a:bodyPr wrap="square" rtlCol="0">
            <a:spAutoFit/>
          </a:bodyPr>
          <a:lstStyle/>
          <a:p>
            <a:r>
              <a:rPr lang="en-US" sz="5000" b="1" dirty="0">
                <a:solidFill>
                  <a:srgbClr val="14172B"/>
                </a:solidFill>
                <a:latin typeface="Tw Cen MT" panose="020B0602020104020603" pitchFamily="34" charset="77"/>
              </a:rPr>
              <a:t>Value Propositions for Car Insurance</a:t>
            </a:r>
          </a:p>
        </p:txBody>
      </p:sp>
      <p:sp>
        <p:nvSpPr>
          <p:cNvPr id="5" name="TextBox 4">
            <a:extLst>
              <a:ext uri="{FF2B5EF4-FFF2-40B4-BE49-F238E27FC236}">
                <a16:creationId xmlns:a16="http://schemas.microsoft.com/office/drawing/2014/main" id="{F2E7BCDC-CD04-3B4E-840E-0A6A94126B1F}"/>
              </a:ext>
            </a:extLst>
          </p:cNvPr>
          <p:cNvSpPr txBox="1"/>
          <p:nvPr/>
        </p:nvSpPr>
        <p:spPr>
          <a:xfrm>
            <a:off x="1030962" y="3352206"/>
            <a:ext cx="7630512" cy="461665"/>
          </a:xfrm>
          <a:prstGeom prst="rect">
            <a:avLst/>
          </a:prstGeom>
          <a:noFill/>
        </p:spPr>
        <p:txBody>
          <a:bodyPr wrap="square" rtlCol="0">
            <a:spAutoFit/>
          </a:bodyPr>
          <a:lstStyle/>
          <a:p>
            <a:r>
              <a:rPr lang="en-US" sz="2400" dirty="0">
                <a:solidFill>
                  <a:srgbClr val="14172B"/>
                </a:solidFill>
                <a:latin typeface="Tw Cen MT" panose="020B0602020104020603" pitchFamily="34" charset="77"/>
              </a:rPr>
              <a:t>September 2021</a:t>
            </a:r>
          </a:p>
        </p:txBody>
      </p:sp>
      <p:sp>
        <p:nvSpPr>
          <p:cNvPr id="6" name="TextBox 5">
            <a:extLst>
              <a:ext uri="{FF2B5EF4-FFF2-40B4-BE49-F238E27FC236}">
                <a16:creationId xmlns:a16="http://schemas.microsoft.com/office/drawing/2014/main" id="{F1FECA27-EB02-B440-A3A8-B86032FAAEAA}"/>
              </a:ext>
            </a:extLst>
          </p:cNvPr>
          <p:cNvSpPr txBox="1"/>
          <p:nvPr/>
        </p:nvSpPr>
        <p:spPr>
          <a:xfrm>
            <a:off x="186622" y="6295290"/>
            <a:ext cx="2432409" cy="246221"/>
          </a:xfrm>
          <a:prstGeom prst="rect">
            <a:avLst/>
          </a:prstGeom>
          <a:noFill/>
        </p:spPr>
        <p:txBody>
          <a:bodyPr wrap="square" rtlCol="0">
            <a:spAutoFit/>
          </a:bodyPr>
          <a:lstStyle/>
          <a:p>
            <a:r>
              <a:rPr lang="en-US" sz="1000" b="0" i="0" kern="1200" dirty="0">
                <a:solidFill>
                  <a:srgbClr val="383966"/>
                </a:solidFill>
                <a:effectLst/>
                <a:latin typeface="Tw Cen MT" panose="020B0602020104020603" pitchFamily="34" charset="77"/>
                <a:ea typeface="Quicksand Light" charset="0"/>
                <a:cs typeface="Quicksand Light" charset="0"/>
              </a:rPr>
              <a:t>Author: </a:t>
            </a:r>
            <a:r>
              <a:rPr lang="en-US" sz="1000" dirty="0">
                <a:solidFill>
                  <a:srgbClr val="383966"/>
                </a:solidFill>
                <a:latin typeface="Tw Cen MT" panose="020B0602020104020603" pitchFamily="34" charset="77"/>
                <a:ea typeface="Quicksand Light" charset="0"/>
                <a:cs typeface="Quicksand Light" charset="0"/>
              </a:rPr>
              <a:t>REO</a:t>
            </a:r>
            <a:endParaRPr lang="en-US" sz="1000" b="0" i="0" kern="1200" dirty="0">
              <a:solidFill>
                <a:srgbClr val="383966"/>
              </a:solidFill>
              <a:effectLst/>
              <a:latin typeface="Tw Cen MT" panose="020B0602020104020603" pitchFamily="34" charset="77"/>
              <a:ea typeface="Quicksand Light" charset="0"/>
              <a:cs typeface="Quicksand Light" charset="0"/>
            </a:endParaRPr>
          </a:p>
        </p:txBody>
      </p:sp>
      <p:pic>
        <p:nvPicPr>
          <p:cNvPr id="1026" name="Picture 2">
            <a:extLst>
              <a:ext uri="{FF2B5EF4-FFF2-40B4-BE49-F238E27FC236}">
                <a16:creationId xmlns:a16="http://schemas.microsoft.com/office/drawing/2014/main" id="{B6B78912-72B7-6C43-A137-02DB460CEE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3154" y="1960773"/>
            <a:ext cx="1277655" cy="30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43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1D00B-9E68-4163-B1EF-176F4388A358}"/>
              </a:ext>
            </a:extLst>
          </p:cNvPr>
          <p:cNvSpPr txBox="1">
            <a:spLocks/>
          </p:cNvSpPr>
          <p:nvPr/>
        </p:nvSpPr>
        <p:spPr>
          <a:xfrm>
            <a:off x="731355" y="2918210"/>
            <a:ext cx="11202192" cy="10215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600" b="1" dirty="0">
                <a:latin typeface="Tw Cen MT" panose="020B0602020104020603" pitchFamily="34" charset="77"/>
              </a:rPr>
              <a:t>What about the rest?</a:t>
            </a:r>
            <a:endParaRPr lang="en-GB" sz="3600" b="1" dirty="0">
              <a:latin typeface="Tw Cen MT" panose="020B0602020104020603" pitchFamily="34" charset="77"/>
            </a:endParaRPr>
          </a:p>
        </p:txBody>
      </p:sp>
    </p:spTree>
    <p:extLst>
      <p:ext uri="{BB962C8B-B14F-4D97-AF65-F5344CB8AC3E}">
        <p14:creationId xmlns:p14="http://schemas.microsoft.com/office/powerpoint/2010/main" val="4095661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Slogans, benefits and features</a:t>
            </a:r>
            <a:r>
              <a:rPr lang="en-GB" b="1" dirty="0">
                <a:latin typeface="Tw Cen MT"/>
                <a:cs typeface="Calibri"/>
              </a:rPr>
              <a:t> </a:t>
            </a:r>
            <a:endParaRPr lang="en-GB" b="1" dirty="0"/>
          </a:p>
        </p:txBody>
      </p:sp>
      <p:sp>
        <p:nvSpPr>
          <p:cNvPr id="7" name="TextBox 6">
            <a:extLst>
              <a:ext uri="{FF2B5EF4-FFF2-40B4-BE49-F238E27FC236}">
                <a16:creationId xmlns:a16="http://schemas.microsoft.com/office/drawing/2014/main" id="{7918949A-E090-DE49-B643-5940E46DE974}"/>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Copy,Copy,Copy – Mark Earls</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pic>
        <p:nvPicPr>
          <p:cNvPr id="4" name="Picture 3">
            <a:extLst>
              <a:ext uri="{FF2B5EF4-FFF2-40B4-BE49-F238E27FC236}">
                <a16:creationId xmlns:a16="http://schemas.microsoft.com/office/drawing/2014/main" id="{460B74CC-DB1A-4B52-8590-4585C4C6D717}"/>
              </a:ext>
            </a:extLst>
          </p:cNvPr>
          <p:cNvPicPr>
            <a:picLocks noChangeAspect="1"/>
          </p:cNvPicPr>
          <p:nvPr/>
        </p:nvPicPr>
        <p:blipFill>
          <a:blip r:embed="rId3"/>
          <a:stretch>
            <a:fillRect/>
          </a:stretch>
        </p:blipFill>
        <p:spPr>
          <a:xfrm>
            <a:off x="3441963" y="1129617"/>
            <a:ext cx="4767317" cy="5440779"/>
          </a:xfrm>
          <a:prstGeom prst="rect">
            <a:avLst/>
          </a:prstGeom>
        </p:spPr>
      </p:pic>
      <p:sp>
        <p:nvSpPr>
          <p:cNvPr id="2" name="Rectangle 1">
            <a:extLst>
              <a:ext uri="{FF2B5EF4-FFF2-40B4-BE49-F238E27FC236}">
                <a16:creationId xmlns:a16="http://schemas.microsoft.com/office/drawing/2014/main" id="{A997C4B8-7058-4D6F-B3C1-73F5FD25380F}"/>
              </a:ext>
            </a:extLst>
          </p:cNvPr>
          <p:cNvSpPr/>
          <p:nvPr/>
        </p:nvSpPr>
        <p:spPr>
          <a:xfrm flipV="1">
            <a:off x="3749040" y="2062480"/>
            <a:ext cx="2473960" cy="2133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BF64EBF3-CF5C-40D4-8A56-019C38984C06}"/>
              </a:ext>
            </a:extLst>
          </p:cNvPr>
          <p:cNvSpPr/>
          <p:nvPr/>
        </p:nvSpPr>
        <p:spPr>
          <a:xfrm>
            <a:off x="3825240" y="2560320"/>
            <a:ext cx="2473960" cy="401007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43F52D8C-6B72-4305-8D85-0BDA60D1A5E2}"/>
              </a:ext>
            </a:extLst>
          </p:cNvPr>
          <p:cNvPicPr>
            <a:picLocks noChangeAspect="1"/>
          </p:cNvPicPr>
          <p:nvPr/>
        </p:nvPicPr>
        <p:blipFill rotWithShape="1">
          <a:blip r:embed="rId4"/>
          <a:srcRect r="40815"/>
          <a:stretch/>
        </p:blipFill>
        <p:spPr>
          <a:xfrm>
            <a:off x="6888093" y="1258868"/>
            <a:ext cx="4079627" cy="4556760"/>
          </a:xfrm>
          <a:prstGeom prst="rect">
            <a:avLst/>
          </a:prstGeom>
        </p:spPr>
      </p:pic>
      <p:pic>
        <p:nvPicPr>
          <p:cNvPr id="10" name="Picture 9">
            <a:extLst>
              <a:ext uri="{FF2B5EF4-FFF2-40B4-BE49-F238E27FC236}">
                <a16:creationId xmlns:a16="http://schemas.microsoft.com/office/drawing/2014/main" id="{5813C7B7-50EF-40A1-80F9-698691494610}"/>
              </a:ext>
            </a:extLst>
          </p:cNvPr>
          <p:cNvPicPr>
            <a:picLocks noChangeAspect="1"/>
          </p:cNvPicPr>
          <p:nvPr/>
        </p:nvPicPr>
        <p:blipFill>
          <a:blip r:embed="rId5"/>
          <a:stretch>
            <a:fillRect/>
          </a:stretch>
        </p:blipFill>
        <p:spPr>
          <a:xfrm>
            <a:off x="326169" y="1640840"/>
            <a:ext cx="3025582" cy="4338745"/>
          </a:xfrm>
          <a:prstGeom prst="rect">
            <a:avLst/>
          </a:prstGeom>
        </p:spPr>
      </p:pic>
    </p:spTree>
    <p:extLst>
      <p:ext uri="{BB962C8B-B14F-4D97-AF65-F5344CB8AC3E}">
        <p14:creationId xmlns:p14="http://schemas.microsoft.com/office/powerpoint/2010/main" val="404385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US" b="1" dirty="0"/>
              <a:t>The League Table!</a:t>
            </a:r>
            <a:endParaRPr lang="en-GB" b="1" dirty="0"/>
          </a:p>
        </p:txBody>
      </p:sp>
      <p:graphicFrame>
        <p:nvGraphicFramePr>
          <p:cNvPr id="4" name="Table 5">
            <a:extLst>
              <a:ext uri="{FF2B5EF4-FFF2-40B4-BE49-F238E27FC236}">
                <a16:creationId xmlns:a16="http://schemas.microsoft.com/office/drawing/2014/main" id="{AD4D1C6B-B16A-44B8-AD97-A2B4E4B8D0E0}"/>
              </a:ext>
            </a:extLst>
          </p:cNvPr>
          <p:cNvGraphicFramePr>
            <a:graphicFrameLocks noGrp="1"/>
          </p:cNvGraphicFramePr>
          <p:nvPr>
            <p:extLst>
              <p:ext uri="{D42A27DB-BD31-4B8C-83A1-F6EECF244321}">
                <p14:modId xmlns:p14="http://schemas.microsoft.com/office/powerpoint/2010/main" val="1959079523"/>
              </p:ext>
            </p:extLst>
          </p:nvPr>
        </p:nvGraphicFramePr>
        <p:xfrm>
          <a:off x="3033087" y="960903"/>
          <a:ext cx="5303520" cy="5897097"/>
        </p:xfrm>
        <a:graphic>
          <a:graphicData uri="http://schemas.openxmlformats.org/drawingml/2006/table">
            <a:tbl>
              <a:tblPr firstRow="1" bandRow="1">
                <a:tableStyleId>{69CF1AB2-1976-4502-BF36-3FF5EA218861}</a:tableStyleId>
              </a:tblPr>
              <a:tblGrid>
                <a:gridCol w="2617292">
                  <a:extLst>
                    <a:ext uri="{9D8B030D-6E8A-4147-A177-3AD203B41FA5}">
                      <a16:colId xmlns:a16="http://schemas.microsoft.com/office/drawing/2014/main" val="576753611"/>
                    </a:ext>
                  </a:extLst>
                </a:gridCol>
                <a:gridCol w="1246810">
                  <a:extLst>
                    <a:ext uri="{9D8B030D-6E8A-4147-A177-3AD203B41FA5}">
                      <a16:colId xmlns:a16="http://schemas.microsoft.com/office/drawing/2014/main" val="2067689611"/>
                    </a:ext>
                  </a:extLst>
                </a:gridCol>
                <a:gridCol w="1439418">
                  <a:extLst>
                    <a:ext uri="{9D8B030D-6E8A-4147-A177-3AD203B41FA5}">
                      <a16:colId xmlns:a16="http://schemas.microsoft.com/office/drawing/2014/main" val="155788721"/>
                    </a:ext>
                  </a:extLst>
                </a:gridCol>
              </a:tblGrid>
              <a:tr h="268477">
                <a:tc>
                  <a:txBody>
                    <a:bodyPr/>
                    <a:lstStyle/>
                    <a:p>
                      <a:r>
                        <a:rPr lang="en-US" sz="1100" dirty="0"/>
                        <a:t>Feature or Benefits</a:t>
                      </a:r>
                      <a:endParaRPr lang="en-GB" sz="1100" dirty="0"/>
                    </a:p>
                  </a:txBody>
                  <a:tcPr/>
                </a:tc>
                <a:tc>
                  <a:txBody>
                    <a:bodyPr/>
                    <a:lstStyle/>
                    <a:p>
                      <a:r>
                        <a:rPr lang="en-US" sz="1100" dirty="0"/>
                        <a:t>Total out of 10</a:t>
                      </a:r>
                      <a:endParaRPr lang="en-GB" sz="1100" dirty="0"/>
                    </a:p>
                  </a:txBody>
                  <a:tcPr/>
                </a:tc>
                <a:tc>
                  <a:txBody>
                    <a:bodyPr/>
                    <a:lstStyle/>
                    <a:p>
                      <a:r>
                        <a:rPr lang="en-US" sz="1100" dirty="0"/>
                        <a:t>esure offer?</a:t>
                      </a:r>
                      <a:endParaRPr lang="en-GB" sz="1100" dirty="0"/>
                    </a:p>
                  </a:txBody>
                  <a:tcPr/>
                </a:tc>
                <a:extLst>
                  <a:ext uri="{0D108BD9-81ED-4DB2-BD59-A6C34878D82A}">
                    <a16:rowId xmlns:a16="http://schemas.microsoft.com/office/drawing/2014/main" val="3129042262"/>
                  </a:ext>
                </a:extLst>
              </a:tr>
              <a:tr h="268477">
                <a:tc>
                  <a:txBody>
                    <a:bodyPr/>
                    <a:lstStyle/>
                    <a:p>
                      <a:r>
                        <a:rPr lang="en-US" sz="1100" dirty="0"/>
                        <a:t>Courtesy car</a:t>
                      </a:r>
                      <a:endParaRPr lang="en-GB" sz="1100" dirty="0"/>
                    </a:p>
                  </a:txBody>
                  <a:tcPr/>
                </a:tc>
                <a:tc>
                  <a:txBody>
                    <a:bodyPr/>
                    <a:lstStyle/>
                    <a:p>
                      <a:r>
                        <a:rPr lang="en-US" sz="1100" dirty="0"/>
                        <a:t>10</a:t>
                      </a:r>
                      <a:endParaRPr lang="en-GB" sz="1100" dirty="0"/>
                    </a:p>
                  </a:txBody>
                  <a:tcPr/>
                </a:tc>
                <a:tc>
                  <a:txBody>
                    <a:bodyPr/>
                    <a:lstStyle/>
                    <a:p>
                      <a:endParaRPr lang="en-GB" sz="1100" dirty="0"/>
                    </a:p>
                  </a:txBody>
                  <a:tcPr/>
                </a:tc>
                <a:extLst>
                  <a:ext uri="{0D108BD9-81ED-4DB2-BD59-A6C34878D82A}">
                    <a16:rowId xmlns:a16="http://schemas.microsoft.com/office/drawing/2014/main" val="3053388622"/>
                  </a:ext>
                </a:extLst>
              </a:tr>
              <a:tr h="0">
                <a:tc>
                  <a:txBody>
                    <a:bodyPr/>
                    <a:lstStyle/>
                    <a:p>
                      <a:r>
                        <a:rPr lang="en-US" sz="1100" dirty="0"/>
                        <a:t>Uninsured driver promise</a:t>
                      </a:r>
                      <a:endParaRPr lang="en-GB" sz="1100" dirty="0"/>
                    </a:p>
                  </a:txBody>
                  <a:tcPr/>
                </a:tc>
                <a:tc>
                  <a:txBody>
                    <a:bodyPr/>
                    <a:lstStyle/>
                    <a:p>
                      <a:r>
                        <a:rPr lang="en-US" sz="1100" dirty="0"/>
                        <a:t>8</a:t>
                      </a:r>
                      <a:endParaRPr lang="en-GB" sz="1100" dirty="0"/>
                    </a:p>
                  </a:txBody>
                  <a:tcPr/>
                </a:tc>
                <a:tc>
                  <a:txBody>
                    <a:bodyPr/>
                    <a:lstStyle/>
                    <a:p>
                      <a:endParaRPr lang="en-GB" sz="1100" dirty="0"/>
                    </a:p>
                  </a:txBody>
                  <a:tcPr/>
                </a:tc>
                <a:extLst>
                  <a:ext uri="{0D108BD9-81ED-4DB2-BD59-A6C34878D82A}">
                    <a16:rowId xmlns:a16="http://schemas.microsoft.com/office/drawing/2014/main" val="1908324646"/>
                  </a:ext>
                </a:extLst>
              </a:tr>
              <a:tr h="268477">
                <a:tc>
                  <a:txBody>
                    <a:bodyPr/>
                    <a:lstStyle/>
                    <a:p>
                      <a:r>
                        <a:rPr lang="en-US" sz="1100" dirty="0"/>
                        <a:t>Windscreen cover</a:t>
                      </a:r>
                      <a:endParaRPr lang="en-GB" sz="1100" dirty="0"/>
                    </a:p>
                  </a:txBody>
                  <a:tcPr/>
                </a:tc>
                <a:tc>
                  <a:txBody>
                    <a:bodyPr/>
                    <a:lstStyle/>
                    <a:p>
                      <a:r>
                        <a:rPr lang="en-US" sz="1100" dirty="0"/>
                        <a:t>7</a:t>
                      </a:r>
                      <a:endParaRPr lang="en-GB" sz="1100" dirty="0"/>
                    </a:p>
                  </a:txBody>
                  <a:tcPr/>
                </a:tc>
                <a:tc>
                  <a:txBody>
                    <a:bodyPr/>
                    <a:lstStyle/>
                    <a:p>
                      <a:endParaRPr lang="en-GB" sz="1100" dirty="0"/>
                    </a:p>
                  </a:txBody>
                  <a:tcPr/>
                </a:tc>
                <a:extLst>
                  <a:ext uri="{0D108BD9-81ED-4DB2-BD59-A6C34878D82A}">
                    <a16:rowId xmlns:a16="http://schemas.microsoft.com/office/drawing/2014/main" val="4147350147"/>
                  </a:ext>
                </a:extLst>
              </a:tr>
              <a:tr h="268477">
                <a:tc>
                  <a:txBody>
                    <a:bodyPr/>
                    <a:lstStyle/>
                    <a:p>
                      <a:r>
                        <a:rPr lang="en-US" sz="1100" dirty="0"/>
                        <a:t>Defaqto rating</a:t>
                      </a:r>
                      <a:endParaRPr lang="en-GB" sz="1100" dirty="0"/>
                    </a:p>
                  </a:txBody>
                  <a:tcPr/>
                </a:tc>
                <a:tc>
                  <a:txBody>
                    <a:bodyPr/>
                    <a:lstStyle/>
                    <a:p>
                      <a:r>
                        <a:rPr lang="en-US" sz="1100" dirty="0"/>
                        <a:t>6</a:t>
                      </a:r>
                      <a:endParaRPr lang="en-GB" sz="1100" dirty="0"/>
                    </a:p>
                  </a:txBody>
                  <a:tcPr/>
                </a:tc>
                <a:tc>
                  <a:txBody>
                    <a:bodyPr/>
                    <a:lstStyle/>
                    <a:p>
                      <a:endParaRPr lang="en-GB" sz="1100" dirty="0"/>
                    </a:p>
                  </a:txBody>
                  <a:tcPr/>
                </a:tc>
                <a:extLst>
                  <a:ext uri="{0D108BD9-81ED-4DB2-BD59-A6C34878D82A}">
                    <a16:rowId xmlns:a16="http://schemas.microsoft.com/office/drawing/2014/main" val="3414389814"/>
                  </a:ext>
                </a:extLst>
              </a:tr>
              <a:tr h="268477">
                <a:tc>
                  <a:txBody>
                    <a:bodyPr/>
                    <a:lstStyle/>
                    <a:p>
                      <a:r>
                        <a:rPr lang="en-US" sz="1100" dirty="0"/>
                        <a:t>Driving other cars</a:t>
                      </a:r>
                      <a:endParaRPr lang="en-GB" sz="1100" dirty="0"/>
                    </a:p>
                  </a:txBody>
                  <a:tcPr/>
                </a:tc>
                <a:tc>
                  <a:txBody>
                    <a:bodyPr/>
                    <a:lstStyle/>
                    <a:p>
                      <a:r>
                        <a:rPr lang="en-US" sz="1100" dirty="0"/>
                        <a:t>6</a:t>
                      </a:r>
                      <a:endParaRPr lang="en-GB" sz="1100" dirty="0"/>
                    </a:p>
                  </a:txBody>
                  <a:tcPr/>
                </a:tc>
                <a:tc>
                  <a:txBody>
                    <a:bodyPr/>
                    <a:lstStyle/>
                    <a:p>
                      <a:endParaRPr lang="en-GB" sz="1100" dirty="0"/>
                    </a:p>
                  </a:txBody>
                  <a:tcPr/>
                </a:tc>
                <a:extLst>
                  <a:ext uri="{0D108BD9-81ED-4DB2-BD59-A6C34878D82A}">
                    <a16:rowId xmlns:a16="http://schemas.microsoft.com/office/drawing/2014/main" val="460938728"/>
                  </a:ext>
                </a:extLst>
              </a:tr>
              <a:tr h="268477">
                <a:tc>
                  <a:txBody>
                    <a:bodyPr/>
                    <a:lstStyle/>
                    <a:p>
                      <a:r>
                        <a:rPr lang="en-US" sz="1100" dirty="0"/>
                        <a:t>Limited European cover</a:t>
                      </a:r>
                      <a:endParaRPr lang="en-GB" sz="1100" dirty="0"/>
                    </a:p>
                  </a:txBody>
                  <a:tcPr/>
                </a:tc>
                <a:tc>
                  <a:txBody>
                    <a:bodyPr/>
                    <a:lstStyle/>
                    <a:p>
                      <a:r>
                        <a:rPr lang="en-US" sz="1100" dirty="0"/>
                        <a:t>5</a:t>
                      </a:r>
                      <a:endParaRPr lang="en-GB" sz="1100" dirty="0"/>
                    </a:p>
                  </a:txBody>
                  <a:tcPr/>
                </a:tc>
                <a:tc>
                  <a:txBody>
                    <a:bodyPr/>
                    <a:lstStyle/>
                    <a:p>
                      <a:endParaRPr lang="en-GB" sz="1100" dirty="0"/>
                    </a:p>
                  </a:txBody>
                  <a:tcPr/>
                </a:tc>
                <a:extLst>
                  <a:ext uri="{0D108BD9-81ED-4DB2-BD59-A6C34878D82A}">
                    <a16:rowId xmlns:a16="http://schemas.microsoft.com/office/drawing/2014/main" val="3904411006"/>
                  </a:ext>
                </a:extLst>
              </a:tr>
              <a:tr h="268477">
                <a:tc>
                  <a:txBody>
                    <a:bodyPr/>
                    <a:lstStyle/>
                    <a:p>
                      <a:r>
                        <a:rPr lang="en-US" sz="1100" dirty="0"/>
                        <a:t>Personal accident cover</a:t>
                      </a:r>
                      <a:endParaRPr lang="en-GB" sz="1100" dirty="0"/>
                    </a:p>
                  </a:txBody>
                  <a:tcPr/>
                </a:tc>
                <a:tc>
                  <a:txBody>
                    <a:bodyPr/>
                    <a:lstStyle/>
                    <a:p>
                      <a:r>
                        <a:rPr lang="en-US" sz="1100" dirty="0"/>
                        <a:t>5</a:t>
                      </a:r>
                      <a:endParaRPr lang="en-GB" sz="1100" dirty="0"/>
                    </a:p>
                  </a:txBody>
                  <a:tcPr/>
                </a:tc>
                <a:tc>
                  <a:txBody>
                    <a:bodyPr/>
                    <a:lstStyle/>
                    <a:p>
                      <a:endParaRPr lang="en-GB" sz="1100" dirty="0"/>
                    </a:p>
                  </a:txBody>
                  <a:tcPr/>
                </a:tc>
                <a:extLst>
                  <a:ext uri="{0D108BD9-81ED-4DB2-BD59-A6C34878D82A}">
                    <a16:rowId xmlns:a16="http://schemas.microsoft.com/office/drawing/2014/main" val="2816702923"/>
                  </a:ext>
                </a:extLst>
              </a:tr>
              <a:tr h="268477">
                <a:tc>
                  <a:txBody>
                    <a:bodyPr/>
                    <a:lstStyle/>
                    <a:p>
                      <a:r>
                        <a:rPr lang="en-US" sz="1100" dirty="0"/>
                        <a:t>Motoring legal advice line</a:t>
                      </a:r>
                      <a:endParaRPr lang="en-GB" sz="1100" dirty="0"/>
                    </a:p>
                  </a:txBody>
                  <a:tcPr/>
                </a:tc>
                <a:tc>
                  <a:txBody>
                    <a:bodyPr/>
                    <a:lstStyle/>
                    <a:p>
                      <a:r>
                        <a:rPr lang="en-US" sz="1100" dirty="0"/>
                        <a:t>4</a:t>
                      </a:r>
                      <a:endParaRPr lang="en-GB" sz="1100" dirty="0"/>
                    </a:p>
                  </a:txBody>
                  <a:tcPr/>
                </a:tc>
                <a:tc>
                  <a:txBody>
                    <a:bodyPr/>
                    <a:lstStyle/>
                    <a:p>
                      <a:endParaRPr lang="en-GB" sz="1100" dirty="0"/>
                    </a:p>
                  </a:txBody>
                  <a:tcPr/>
                </a:tc>
                <a:extLst>
                  <a:ext uri="{0D108BD9-81ED-4DB2-BD59-A6C34878D82A}">
                    <a16:rowId xmlns:a16="http://schemas.microsoft.com/office/drawing/2014/main" val="411576203"/>
                  </a:ext>
                </a:extLst>
              </a:tr>
              <a:tr h="268477">
                <a:tc>
                  <a:txBody>
                    <a:bodyPr/>
                    <a:lstStyle/>
                    <a:p>
                      <a:r>
                        <a:rPr lang="en-US" sz="1100" dirty="0"/>
                        <a:t>Personal belongings</a:t>
                      </a:r>
                      <a:endParaRPr lang="en-GB" sz="1100" dirty="0"/>
                    </a:p>
                  </a:txBody>
                  <a:tcPr/>
                </a:tc>
                <a:tc>
                  <a:txBody>
                    <a:bodyPr/>
                    <a:lstStyle/>
                    <a:p>
                      <a:r>
                        <a:rPr lang="en-US" sz="1100" dirty="0"/>
                        <a:t>4</a:t>
                      </a:r>
                      <a:endParaRPr lang="en-GB" sz="1100" dirty="0"/>
                    </a:p>
                  </a:txBody>
                  <a:tcPr/>
                </a:tc>
                <a:tc>
                  <a:txBody>
                    <a:bodyPr/>
                    <a:lstStyle/>
                    <a:p>
                      <a:endParaRPr lang="en-GB" sz="1100" dirty="0"/>
                    </a:p>
                  </a:txBody>
                  <a:tcPr/>
                </a:tc>
                <a:extLst>
                  <a:ext uri="{0D108BD9-81ED-4DB2-BD59-A6C34878D82A}">
                    <a16:rowId xmlns:a16="http://schemas.microsoft.com/office/drawing/2014/main" val="2363228205"/>
                  </a:ext>
                </a:extLst>
              </a:tr>
              <a:tr h="268477">
                <a:tc>
                  <a:txBody>
                    <a:bodyPr/>
                    <a:lstStyle/>
                    <a:p>
                      <a:r>
                        <a:rPr lang="en-US" sz="1100" dirty="0"/>
                        <a:t>Percentage of claims paid</a:t>
                      </a:r>
                      <a:endParaRPr lang="en-GB" sz="1100" dirty="0"/>
                    </a:p>
                  </a:txBody>
                  <a:tcPr/>
                </a:tc>
                <a:tc>
                  <a:txBody>
                    <a:bodyPr/>
                    <a:lstStyle/>
                    <a:p>
                      <a:r>
                        <a:rPr lang="en-US" sz="1100" dirty="0"/>
                        <a:t>3</a:t>
                      </a:r>
                      <a:endParaRPr lang="en-GB" sz="1100" dirty="0"/>
                    </a:p>
                  </a:txBody>
                  <a:tcPr/>
                </a:tc>
                <a:tc>
                  <a:txBody>
                    <a:bodyPr/>
                    <a:lstStyle/>
                    <a:p>
                      <a:endParaRPr lang="en-GB" sz="1100" dirty="0"/>
                    </a:p>
                  </a:txBody>
                  <a:tcPr/>
                </a:tc>
                <a:extLst>
                  <a:ext uri="{0D108BD9-81ED-4DB2-BD59-A6C34878D82A}">
                    <a16:rowId xmlns:a16="http://schemas.microsoft.com/office/drawing/2014/main" val="3452132474"/>
                  </a:ext>
                </a:extLst>
              </a:tr>
              <a:tr h="268477">
                <a:tc>
                  <a:txBody>
                    <a:bodyPr/>
                    <a:lstStyle/>
                    <a:p>
                      <a:r>
                        <a:rPr lang="en-US" sz="1100" dirty="0"/>
                        <a:t>Sound equipment</a:t>
                      </a:r>
                      <a:endParaRPr lang="en-GB" sz="1100" dirty="0"/>
                    </a:p>
                  </a:txBody>
                  <a:tcPr/>
                </a:tc>
                <a:tc>
                  <a:txBody>
                    <a:bodyPr/>
                    <a:lstStyle/>
                    <a:p>
                      <a:r>
                        <a:rPr lang="en-US" sz="1100" dirty="0"/>
                        <a:t>3</a:t>
                      </a:r>
                      <a:endParaRPr lang="en-GB" sz="1100" dirty="0"/>
                    </a:p>
                  </a:txBody>
                  <a:tcPr/>
                </a:tc>
                <a:tc>
                  <a:txBody>
                    <a:bodyPr/>
                    <a:lstStyle/>
                    <a:p>
                      <a:endParaRPr lang="en-GB" sz="1100" dirty="0"/>
                    </a:p>
                  </a:txBody>
                  <a:tcPr/>
                </a:tc>
                <a:extLst>
                  <a:ext uri="{0D108BD9-81ED-4DB2-BD59-A6C34878D82A}">
                    <a16:rowId xmlns:a16="http://schemas.microsoft.com/office/drawing/2014/main" val="3898829343"/>
                  </a:ext>
                </a:extLst>
              </a:tr>
              <a:tr h="268477">
                <a:tc>
                  <a:txBody>
                    <a:bodyPr/>
                    <a:lstStyle/>
                    <a:p>
                      <a:r>
                        <a:rPr lang="en-US" sz="1100" dirty="0"/>
                        <a:t>Key cover</a:t>
                      </a:r>
                      <a:endParaRPr lang="en-GB" sz="1100" dirty="0"/>
                    </a:p>
                  </a:txBody>
                  <a:tcPr/>
                </a:tc>
                <a:tc>
                  <a:txBody>
                    <a:bodyPr/>
                    <a:lstStyle/>
                    <a:p>
                      <a:r>
                        <a:rPr lang="en-US" sz="1100" dirty="0"/>
                        <a:t>3</a:t>
                      </a:r>
                      <a:endParaRPr lang="en-GB" sz="1100" dirty="0"/>
                    </a:p>
                  </a:txBody>
                  <a:tcPr/>
                </a:tc>
                <a:tc>
                  <a:txBody>
                    <a:bodyPr/>
                    <a:lstStyle/>
                    <a:p>
                      <a:endParaRPr lang="en-GB" sz="1100" dirty="0"/>
                    </a:p>
                  </a:txBody>
                  <a:tcPr/>
                </a:tc>
                <a:extLst>
                  <a:ext uri="{0D108BD9-81ED-4DB2-BD59-A6C34878D82A}">
                    <a16:rowId xmlns:a16="http://schemas.microsoft.com/office/drawing/2014/main" val="1959918722"/>
                  </a:ext>
                </a:extLst>
              </a:tr>
              <a:tr h="268477">
                <a:tc>
                  <a:txBody>
                    <a:bodyPr/>
                    <a:lstStyle/>
                    <a:p>
                      <a:r>
                        <a:rPr lang="en-US" sz="1100" dirty="0"/>
                        <a:t>Wrong fuel</a:t>
                      </a:r>
                      <a:endParaRPr lang="en-GB" sz="1100" dirty="0"/>
                    </a:p>
                  </a:txBody>
                  <a:tcPr/>
                </a:tc>
                <a:tc>
                  <a:txBody>
                    <a:bodyPr/>
                    <a:lstStyle/>
                    <a:p>
                      <a:r>
                        <a:rPr lang="en-US" sz="1100" dirty="0"/>
                        <a:t>3</a:t>
                      </a:r>
                      <a:endParaRPr lang="en-GB" sz="1100" dirty="0"/>
                    </a:p>
                  </a:txBody>
                  <a:tcPr/>
                </a:tc>
                <a:tc>
                  <a:txBody>
                    <a:bodyPr/>
                    <a:lstStyle/>
                    <a:p>
                      <a:endParaRPr lang="en-GB" sz="1100" dirty="0"/>
                    </a:p>
                  </a:txBody>
                  <a:tcPr/>
                </a:tc>
                <a:extLst>
                  <a:ext uri="{0D108BD9-81ED-4DB2-BD59-A6C34878D82A}">
                    <a16:rowId xmlns:a16="http://schemas.microsoft.com/office/drawing/2014/main" val="1638261995"/>
                  </a:ext>
                </a:extLst>
              </a:tr>
              <a:tr h="268477">
                <a:tc>
                  <a:txBody>
                    <a:bodyPr/>
                    <a:lstStyle/>
                    <a:p>
                      <a:r>
                        <a:rPr lang="en-US" sz="1100" dirty="0"/>
                        <a:t>Car recovery &amp; approved repair</a:t>
                      </a:r>
                      <a:endParaRPr lang="en-GB" sz="1100" dirty="0"/>
                    </a:p>
                  </a:txBody>
                  <a:tcPr/>
                </a:tc>
                <a:tc>
                  <a:txBody>
                    <a:bodyPr/>
                    <a:lstStyle/>
                    <a:p>
                      <a:r>
                        <a:rPr lang="en-US" sz="1100" dirty="0"/>
                        <a:t>2</a:t>
                      </a:r>
                      <a:endParaRPr lang="en-GB" sz="1100" dirty="0"/>
                    </a:p>
                  </a:txBody>
                  <a:tcPr/>
                </a:tc>
                <a:tc>
                  <a:txBody>
                    <a:bodyPr/>
                    <a:lstStyle/>
                    <a:p>
                      <a:endParaRPr lang="en-GB" sz="1100" dirty="0"/>
                    </a:p>
                  </a:txBody>
                  <a:tcPr/>
                </a:tc>
                <a:extLst>
                  <a:ext uri="{0D108BD9-81ED-4DB2-BD59-A6C34878D82A}">
                    <a16:rowId xmlns:a16="http://schemas.microsoft.com/office/drawing/2014/main" val="1117525768"/>
                  </a:ext>
                </a:extLst>
              </a:tr>
              <a:tr h="268477">
                <a:tc>
                  <a:txBody>
                    <a:bodyPr/>
                    <a:lstStyle/>
                    <a:p>
                      <a:r>
                        <a:rPr lang="en-US" sz="1100" dirty="0"/>
                        <a:t>New vehicle replacement</a:t>
                      </a:r>
                      <a:endParaRPr lang="en-GB" sz="1100" dirty="0"/>
                    </a:p>
                  </a:txBody>
                  <a:tcPr/>
                </a:tc>
                <a:tc>
                  <a:txBody>
                    <a:bodyPr/>
                    <a:lstStyle/>
                    <a:p>
                      <a:r>
                        <a:rPr lang="en-US" sz="1100" dirty="0"/>
                        <a:t>2</a:t>
                      </a:r>
                      <a:endParaRPr lang="en-GB" sz="1100" dirty="0"/>
                    </a:p>
                  </a:txBody>
                  <a:tcPr/>
                </a:tc>
                <a:tc>
                  <a:txBody>
                    <a:bodyPr/>
                    <a:lstStyle/>
                    <a:p>
                      <a:endParaRPr lang="en-GB" sz="1100" dirty="0"/>
                    </a:p>
                  </a:txBody>
                  <a:tcPr/>
                </a:tc>
                <a:extLst>
                  <a:ext uri="{0D108BD9-81ED-4DB2-BD59-A6C34878D82A}">
                    <a16:rowId xmlns:a16="http://schemas.microsoft.com/office/drawing/2014/main" val="724716969"/>
                  </a:ext>
                </a:extLst>
              </a:tr>
              <a:tr h="268477">
                <a:tc>
                  <a:txBody>
                    <a:bodyPr/>
                    <a:lstStyle/>
                    <a:p>
                      <a:r>
                        <a:rPr lang="en-US" sz="1100" dirty="0"/>
                        <a:t>Guaranteed repair work</a:t>
                      </a:r>
                      <a:endParaRPr lang="en-GB" sz="1100" dirty="0"/>
                    </a:p>
                  </a:txBody>
                  <a:tcPr/>
                </a:tc>
                <a:tc>
                  <a:txBody>
                    <a:bodyPr/>
                    <a:lstStyle/>
                    <a:p>
                      <a:r>
                        <a:rPr lang="en-US" sz="1100" dirty="0"/>
                        <a:t>2</a:t>
                      </a:r>
                      <a:endParaRPr lang="en-GB" sz="1100" dirty="0"/>
                    </a:p>
                  </a:txBody>
                  <a:tcPr/>
                </a:tc>
                <a:tc>
                  <a:txBody>
                    <a:bodyPr/>
                    <a:lstStyle/>
                    <a:p>
                      <a:endParaRPr lang="en-GB" sz="1100" dirty="0"/>
                    </a:p>
                  </a:txBody>
                  <a:tcPr/>
                </a:tc>
                <a:extLst>
                  <a:ext uri="{0D108BD9-81ED-4DB2-BD59-A6C34878D82A}">
                    <a16:rowId xmlns:a16="http://schemas.microsoft.com/office/drawing/2014/main" val="908677366"/>
                  </a:ext>
                </a:extLst>
              </a:tr>
              <a:tr h="268477">
                <a:tc>
                  <a:txBody>
                    <a:bodyPr/>
                    <a:lstStyle/>
                    <a:p>
                      <a:r>
                        <a:rPr lang="en-US" sz="1100" dirty="0"/>
                        <a:t>MLP up to £100k</a:t>
                      </a:r>
                      <a:endParaRPr lang="en-GB" sz="1100" dirty="0"/>
                    </a:p>
                  </a:txBody>
                  <a:tcPr/>
                </a:tc>
                <a:tc>
                  <a:txBody>
                    <a:bodyPr/>
                    <a:lstStyle/>
                    <a:p>
                      <a:r>
                        <a:rPr lang="en-US" sz="1100" dirty="0"/>
                        <a:t>1</a:t>
                      </a:r>
                      <a:endParaRPr lang="en-GB" sz="1100" dirty="0"/>
                    </a:p>
                  </a:txBody>
                  <a:tcPr/>
                </a:tc>
                <a:tc>
                  <a:txBody>
                    <a:bodyPr/>
                    <a:lstStyle/>
                    <a:p>
                      <a:endParaRPr lang="en-GB" sz="1100" dirty="0"/>
                    </a:p>
                  </a:txBody>
                  <a:tcPr/>
                </a:tc>
                <a:extLst>
                  <a:ext uri="{0D108BD9-81ED-4DB2-BD59-A6C34878D82A}">
                    <a16:rowId xmlns:a16="http://schemas.microsoft.com/office/drawing/2014/main" val="642689182"/>
                  </a:ext>
                </a:extLst>
              </a:tr>
              <a:tr h="268477">
                <a:tc>
                  <a:txBody>
                    <a:bodyPr/>
                    <a:lstStyle/>
                    <a:p>
                      <a:r>
                        <a:rPr lang="en-US" sz="1100" dirty="0"/>
                        <a:t>Personal injury cover</a:t>
                      </a:r>
                      <a:endParaRPr lang="en-GB" sz="1100" dirty="0"/>
                    </a:p>
                  </a:txBody>
                  <a:tcPr/>
                </a:tc>
                <a:tc>
                  <a:txBody>
                    <a:bodyPr/>
                    <a:lstStyle/>
                    <a:p>
                      <a:r>
                        <a:rPr lang="en-US" sz="1100" dirty="0"/>
                        <a:t>1</a:t>
                      </a:r>
                      <a:endParaRPr lang="en-GB" sz="1100" dirty="0"/>
                    </a:p>
                  </a:txBody>
                  <a:tcPr/>
                </a:tc>
                <a:tc>
                  <a:txBody>
                    <a:bodyPr/>
                    <a:lstStyle/>
                    <a:p>
                      <a:endParaRPr lang="en-GB" sz="1100" dirty="0"/>
                    </a:p>
                  </a:txBody>
                  <a:tcPr/>
                </a:tc>
                <a:extLst>
                  <a:ext uri="{0D108BD9-81ED-4DB2-BD59-A6C34878D82A}">
                    <a16:rowId xmlns:a16="http://schemas.microsoft.com/office/drawing/2014/main" val="956701282"/>
                  </a:ext>
                </a:extLst>
              </a:tr>
              <a:tr h="268477">
                <a:tc>
                  <a:txBody>
                    <a:bodyPr/>
                    <a:lstStyle/>
                    <a:p>
                      <a:r>
                        <a:rPr lang="en-US" sz="1100" dirty="0"/>
                        <a:t>Accidental damage to car</a:t>
                      </a:r>
                      <a:endParaRPr lang="en-GB" sz="1100" dirty="0"/>
                    </a:p>
                  </a:txBody>
                  <a:tcPr/>
                </a:tc>
                <a:tc>
                  <a:txBody>
                    <a:bodyPr/>
                    <a:lstStyle/>
                    <a:p>
                      <a:r>
                        <a:rPr lang="en-US" sz="1100" dirty="0"/>
                        <a:t>1</a:t>
                      </a:r>
                      <a:endParaRPr lang="en-GB" sz="1100" dirty="0"/>
                    </a:p>
                  </a:txBody>
                  <a:tcPr/>
                </a:tc>
                <a:tc>
                  <a:txBody>
                    <a:bodyPr/>
                    <a:lstStyle/>
                    <a:p>
                      <a:endParaRPr lang="en-GB" sz="1100" dirty="0"/>
                    </a:p>
                  </a:txBody>
                  <a:tcPr/>
                </a:tc>
                <a:extLst>
                  <a:ext uri="{0D108BD9-81ED-4DB2-BD59-A6C34878D82A}">
                    <a16:rowId xmlns:a16="http://schemas.microsoft.com/office/drawing/2014/main" val="3561124338"/>
                  </a:ext>
                </a:extLst>
              </a:tr>
              <a:tr h="268477">
                <a:tc>
                  <a:txBody>
                    <a:bodyPr/>
                    <a:lstStyle/>
                    <a:p>
                      <a:r>
                        <a:rPr lang="en-US" sz="1100" dirty="0"/>
                        <a:t>Vandalism promise</a:t>
                      </a:r>
                      <a:endParaRPr lang="en-GB" sz="1100" dirty="0"/>
                    </a:p>
                  </a:txBody>
                  <a:tcPr/>
                </a:tc>
                <a:tc>
                  <a:txBody>
                    <a:bodyPr/>
                    <a:lstStyle/>
                    <a:p>
                      <a:r>
                        <a:rPr lang="en-US" sz="1100" dirty="0"/>
                        <a:t>1</a:t>
                      </a:r>
                      <a:endParaRPr lang="en-GB" sz="1100" dirty="0"/>
                    </a:p>
                  </a:txBody>
                  <a:tcPr/>
                </a:tc>
                <a:tc>
                  <a:txBody>
                    <a:bodyPr/>
                    <a:lstStyle/>
                    <a:p>
                      <a:endParaRPr lang="en-GB" sz="1100" dirty="0"/>
                    </a:p>
                  </a:txBody>
                  <a:tcPr/>
                </a:tc>
                <a:extLst>
                  <a:ext uri="{0D108BD9-81ED-4DB2-BD59-A6C34878D82A}">
                    <a16:rowId xmlns:a16="http://schemas.microsoft.com/office/drawing/2014/main" val="1662858950"/>
                  </a:ext>
                </a:extLst>
              </a:tr>
              <a:tr h="268477">
                <a:tc>
                  <a:txBody>
                    <a:bodyPr/>
                    <a:lstStyle/>
                    <a:p>
                      <a:r>
                        <a:rPr lang="en-US" sz="1100" dirty="0"/>
                        <a:t>Child car seat</a:t>
                      </a:r>
                      <a:endParaRPr lang="en-GB" sz="1100" dirty="0"/>
                    </a:p>
                  </a:txBody>
                  <a:tcPr/>
                </a:tc>
                <a:tc>
                  <a:txBody>
                    <a:bodyPr/>
                    <a:lstStyle/>
                    <a:p>
                      <a:r>
                        <a:rPr lang="en-US" sz="1100" dirty="0"/>
                        <a:t>1</a:t>
                      </a:r>
                      <a:endParaRPr lang="en-GB" sz="1100" dirty="0"/>
                    </a:p>
                  </a:txBody>
                  <a:tcPr/>
                </a:tc>
                <a:tc>
                  <a:txBody>
                    <a:bodyPr/>
                    <a:lstStyle/>
                    <a:p>
                      <a:endParaRPr lang="en-GB" sz="1100" dirty="0"/>
                    </a:p>
                  </a:txBody>
                  <a:tcPr/>
                </a:tc>
                <a:extLst>
                  <a:ext uri="{0D108BD9-81ED-4DB2-BD59-A6C34878D82A}">
                    <a16:rowId xmlns:a16="http://schemas.microsoft.com/office/drawing/2014/main" val="1952795512"/>
                  </a:ext>
                </a:extLst>
              </a:tr>
            </a:tbl>
          </a:graphicData>
        </a:graphic>
      </p:graphicFrame>
      <p:pic>
        <p:nvPicPr>
          <p:cNvPr id="14" name="Graphic 13" descr="Checkmark">
            <a:extLst>
              <a:ext uri="{FF2B5EF4-FFF2-40B4-BE49-F238E27FC236}">
                <a16:creationId xmlns:a16="http://schemas.microsoft.com/office/drawing/2014/main" id="{EB714EAF-6AC0-489A-8CE0-776240FF417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6584" y="1257543"/>
            <a:ext cx="254773" cy="254773"/>
          </a:xfrm>
          <a:prstGeom prst="rect">
            <a:avLst/>
          </a:prstGeom>
        </p:spPr>
      </p:pic>
      <p:pic>
        <p:nvPicPr>
          <p:cNvPr id="15" name="Graphic 14" descr="Checkmark">
            <a:extLst>
              <a:ext uri="{FF2B5EF4-FFF2-40B4-BE49-F238E27FC236}">
                <a16:creationId xmlns:a16="http://schemas.microsoft.com/office/drawing/2014/main" id="{B40B9376-7E16-455D-B2F5-3F826E19CC2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6584" y="1803824"/>
            <a:ext cx="254773" cy="254773"/>
          </a:xfrm>
          <a:prstGeom prst="rect">
            <a:avLst/>
          </a:prstGeom>
        </p:spPr>
      </p:pic>
      <p:pic>
        <p:nvPicPr>
          <p:cNvPr id="16" name="Graphic 15" descr="Checkmark">
            <a:extLst>
              <a:ext uri="{FF2B5EF4-FFF2-40B4-BE49-F238E27FC236}">
                <a16:creationId xmlns:a16="http://schemas.microsoft.com/office/drawing/2014/main" id="{AEE77631-1906-457D-9C98-33016403A3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6587" y="2104468"/>
            <a:ext cx="254773" cy="254773"/>
          </a:xfrm>
          <a:prstGeom prst="rect">
            <a:avLst/>
          </a:prstGeom>
        </p:spPr>
      </p:pic>
      <p:pic>
        <p:nvPicPr>
          <p:cNvPr id="17" name="Graphic 16" descr="Checkmark">
            <a:extLst>
              <a:ext uri="{FF2B5EF4-FFF2-40B4-BE49-F238E27FC236}">
                <a16:creationId xmlns:a16="http://schemas.microsoft.com/office/drawing/2014/main" id="{02A5E11E-7A59-4012-AF51-DC27D33370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6584" y="2338793"/>
            <a:ext cx="254773" cy="254773"/>
          </a:xfrm>
          <a:prstGeom prst="rect">
            <a:avLst/>
          </a:prstGeom>
        </p:spPr>
      </p:pic>
      <p:pic>
        <p:nvPicPr>
          <p:cNvPr id="18" name="Graphic 17" descr="Checkmark">
            <a:extLst>
              <a:ext uri="{FF2B5EF4-FFF2-40B4-BE49-F238E27FC236}">
                <a16:creationId xmlns:a16="http://schemas.microsoft.com/office/drawing/2014/main" id="{4C068B37-186C-4766-A33B-7D7385AA15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6586" y="3915679"/>
            <a:ext cx="254773" cy="254773"/>
          </a:xfrm>
          <a:prstGeom prst="rect">
            <a:avLst/>
          </a:prstGeom>
        </p:spPr>
      </p:pic>
      <p:pic>
        <p:nvPicPr>
          <p:cNvPr id="19" name="Graphic 18" descr="Checkmark">
            <a:extLst>
              <a:ext uri="{FF2B5EF4-FFF2-40B4-BE49-F238E27FC236}">
                <a16:creationId xmlns:a16="http://schemas.microsoft.com/office/drawing/2014/main" id="{4942C35D-268F-4A0E-818A-654C392098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6585" y="5311595"/>
            <a:ext cx="254773" cy="254773"/>
          </a:xfrm>
          <a:prstGeom prst="rect">
            <a:avLst/>
          </a:prstGeom>
        </p:spPr>
      </p:pic>
      <p:pic>
        <p:nvPicPr>
          <p:cNvPr id="20" name="Graphic 19" descr="Checkmark">
            <a:extLst>
              <a:ext uri="{FF2B5EF4-FFF2-40B4-BE49-F238E27FC236}">
                <a16:creationId xmlns:a16="http://schemas.microsoft.com/office/drawing/2014/main" id="{63256FC6-8156-4AF3-8841-EBD055C08D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6584" y="3125937"/>
            <a:ext cx="254773" cy="254773"/>
          </a:xfrm>
          <a:prstGeom prst="rect">
            <a:avLst/>
          </a:prstGeom>
        </p:spPr>
      </p:pic>
      <p:pic>
        <p:nvPicPr>
          <p:cNvPr id="21" name="Graphic 20" descr="Checkmark">
            <a:extLst>
              <a:ext uri="{FF2B5EF4-FFF2-40B4-BE49-F238E27FC236}">
                <a16:creationId xmlns:a16="http://schemas.microsoft.com/office/drawing/2014/main" id="{26679A05-CA7D-4035-9463-776FAB3955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6584" y="3654678"/>
            <a:ext cx="254773" cy="254773"/>
          </a:xfrm>
          <a:prstGeom prst="rect">
            <a:avLst/>
          </a:prstGeom>
        </p:spPr>
      </p:pic>
      <p:pic>
        <p:nvPicPr>
          <p:cNvPr id="22" name="Graphic 21" descr="Close">
            <a:extLst>
              <a:ext uri="{FF2B5EF4-FFF2-40B4-BE49-F238E27FC236}">
                <a16:creationId xmlns:a16="http://schemas.microsoft.com/office/drawing/2014/main" id="{959ED397-BCF9-4908-8C1E-84D2E8DE5E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1568" y="2573938"/>
            <a:ext cx="279789" cy="279789"/>
          </a:xfrm>
          <a:prstGeom prst="rect">
            <a:avLst/>
          </a:prstGeom>
        </p:spPr>
      </p:pic>
      <p:pic>
        <p:nvPicPr>
          <p:cNvPr id="25" name="Graphic 24" descr="Close">
            <a:extLst>
              <a:ext uri="{FF2B5EF4-FFF2-40B4-BE49-F238E27FC236}">
                <a16:creationId xmlns:a16="http://schemas.microsoft.com/office/drawing/2014/main" id="{E1F9A3CA-E706-43DC-B0C9-85C633D0BAE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1568" y="1498712"/>
            <a:ext cx="279789" cy="279789"/>
          </a:xfrm>
          <a:prstGeom prst="rect">
            <a:avLst/>
          </a:prstGeom>
        </p:spPr>
      </p:pic>
      <p:pic>
        <p:nvPicPr>
          <p:cNvPr id="26" name="Graphic 25" descr="Close">
            <a:extLst>
              <a:ext uri="{FF2B5EF4-FFF2-40B4-BE49-F238E27FC236}">
                <a16:creationId xmlns:a16="http://schemas.microsoft.com/office/drawing/2014/main" id="{5E65F8D9-B0D7-4D6F-8204-92522F416B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1567" y="2846696"/>
            <a:ext cx="279789" cy="279789"/>
          </a:xfrm>
          <a:prstGeom prst="rect">
            <a:avLst/>
          </a:prstGeom>
        </p:spPr>
      </p:pic>
      <p:pic>
        <p:nvPicPr>
          <p:cNvPr id="27" name="Graphic 26" descr="Close">
            <a:extLst>
              <a:ext uri="{FF2B5EF4-FFF2-40B4-BE49-F238E27FC236}">
                <a16:creationId xmlns:a16="http://schemas.microsoft.com/office/drawing/2014/main" id="{2FD36C4F-001D-4E80-B54F-87A485E2FDC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1566" y="3342012"/>
            <a:ext cx="279789" cy="279789"/>
          </a:xfrm>
          <a:prstGeom prst="rect">
            <a:avLst/>
          </a:prstGeom>
        </p:spPr>
      </p:pic>
      <p:pic>
        <p:nvPicPr>
          <p:cNvPr id="28" name="Graphic 27" descr="Close">
            <a:extLst>
              <a:ext uri="{FF2B5EF4-FFF2-40B4-BE49-F238E27FC236}">
                <a16:creationId xmlns:a16="http://schemas.microsoft.com/office/drawing/2014/main" id="{DA410909-EF76-4E13-AC49-D7E56C469C2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1566" y="4177545"/>
            <a:ext cx="279789" cy="279789"/>
          </a:xfrm>
          <a:prstGeom prst="rect">
            <a:avLst/>
          </a:prstGeom>
        </p:spPr>
      </p:pic>
      <p:pic>
        <p:nvPicPr>
          <p:cNvPr id="29" name="Graphic 28" descr="Close">
            <a:extLst>
              <a:ext uri="{FF2B5EF4-FFF2-40B4-BE49-F238E27FC236}">
                <a16:creationId xmlns:a16="http://schemas.microsoft.com/office/drawing/2014/main" id="{57D01832-3702-45C7-9B5C-829605A5084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1565" y="4438546"/>
            <a:ext cx="279789" cy="279789"/>
          </a:xfrm>
          <a:prstGeom prst="rect">
            <a:avLst/>
          </a:prstGeom>
        </p:spPr>
      </p:pic>
      <p:pic>
        <p:nvPicPr>
          <p:cNvPr id="30" name="Graphic 29" descr="Close">
            <a:extLst>
              <a:ext uri="{FF2B5EF4-FFF2-40B4-BE49-F238E27FC236}">
                <a16:creationId xmlns:a16="http://schemas.microsoft.com/office/drawing/2014/main" id="{31ECB26C-CD00-4EC7-8F49-63D9B02047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1564" y="4739520"/>
            <a:ext cx="279789" cy="279789"/>
          </a:xfrm>
          <a:prstGeom prst="rect">
            <a:avLst/>
          </a:prstGeom>
        </p:spPr>
      </p:pic>
      <p:pic>
        <p:nvPicPr>
          <p:cNvPr id="31" name="Graphic 30" descr="Close">
            <a:extLst>
              <a:ext uri="{FF2B5EF4-FFF2-40B4-BE49-F238E27FC236}">
                <a16:creationId xmlns:a16="http://schemas.microsoft.com/office/drawing/2014/main" id="{893DF144-4B2E-4280-9FDB-F7C107522D1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1563" y="5008382"/>
            <a:ext cx="279789" cy="279789"/>
          </a:xfrm>
          <a:prstGeom prst="rect">
            <a:avLst/>
          </a:prstGeom>
        </p:spPr>
      </p:pic>
      <p:pic>
        <p:nvPicPr>
          <p:cNvPr id="32" name="Graphic 31" descr="Close">
            <a:extLst>
              <a:ext uri="{FF2B5EF4-FFF2-40B4-BE49-F238E27FC236}">
                <a16:creationId xmlns:a16="http://schemas.microsoft.com/office/drawing/2014/main" id="{B238C0C4-E6DD-4631-8104-A34F7DC903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4075" y="5543658"/>
            <a:ext cx="279789" cy="279789"/>
          </a:xfrm>
          <a:prstGeom prst="rect">
            <a:avLst/>
          </a:prstGeom>
        </p:spPr>
      </p:pic>
      <p:pic>
        <p:nvPicPr>
          <p:cNvPr id="33" name="Graphic 32" descr="Close">
            <a:extLst>
              <a:ext uri="{FF2B5EF4-FFF2-40B4-BE49-F238E27FC236}">
                <a16:creationId xmlns:a16="http://schemas.microsoft.com/office/drawing/2014/main" id="{7B43D3F5-C90C-431E-A213-3A9C05E9A36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6584" y="5803855"/>
            <a:ext cx="279789" cy="279789"/>
          </a:xfrm>
          <a:prstGeom prst="rect">
            <a:avLst/>
          </a:prstGeom>
        </p:spPr>
      </p:pic>
      <p:pic>
        <p:nvPicPr>
          <p:cNvPr id="34" name="Graphic 33" descr="Close">
            <a:extLst>
              <a:ext uri="{FF2B5EF4-FFF2-40B4-BE49-F238E27FC236}">
                <a16:creationId xmlns:a16="http://schemas.microsoft.com/office/drawing/2014/main" id="{66D0CF31-F6F6-43B9-9B04-82ED980C444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6583" y="6070369"/>
            <a:ext cx="279789" cy="279789"/>
          </a:xfrm>
          <a:prstGeom prst="rect">
            <a:avLst/>
          </a:prstGeom>
        </p:spPr>
      </p:pic>
      <p:pic>
        <p:nvPicPr>
          <p:cNvPr id="35" name="Graphic 34" descr="Close">
            <a:extLst>
              <a:ext uri="{FF2B5EF4-FFF2-40B4-BE49-F238E27FC236}">
                <a16:creationId xmlns:a16="http://schemas.microsoft.com/office/drawing/2014/main" id="{DDD2830F-E592-47B3-9832-485DF5A6395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6583" y="6324339"/>
            <a:ext cx="279789" cy="279789"/>
          </a:xfrm>
          <a:prstGeom prst="rect">
            <a:avLst/>
          </a:prstGeom>
        </p:spPr>
      </p:pic>
      <p:pic>
        <p:nvPicPr>
          <p:cNvPr id="36" name="Graphic 35" descr="Close">
            <a:extLst>
              <a:ext uri="{FF2B5EF4-FFF2-40B4-BE49-F238E27FC236}">
                <a16:creationId xmlns:a16="http://schemas.microsoft.com/office/drawing/2014/main" id="{4BE331DB-F5C6-4F7D-AE45-0D9E670381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6582" y="6611088"/>
            <a:ext cx="279789" cy="279789"/>
          </a:xfrm>
          <a:prstGeom prst="rect">
            <a:avLst/>
          </a:prstGeom>
        </p:spPr>
      </p:pic>
    </p:spTree>
    <p:extLst>
      <p:ext uri="{BB962C8B-B14F-4D97-AF65-F5344CB8AC3E}">
        <p14:creationId xmlns:p14="http://schemas.microsoft.com/office/powerpoint/2010/main" val="2346202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How does esure compare? </a:t>
            </a:r>
            <a:endParaRPr lang="en-GB" b="1" dirty="0"/>
          </a:p>
        </p:txBody>
      </p:sp>
      <p:graphicFrame>
        <p:nvGraphicFramePr>
          <p:cNvPr id="15" name="Table 15">
            <a:extLst>
              <a:ext uri="{FF2B5EF4-FFF2-40B4-BE49-F238E27FC236}">
                <a16:creationId xmlns:a16="http://schemas.microsoft.com/office/drawing/2014/main" id="{71862A79-72A0-47D8-BFEB-50784E9B08AD}"/>
              </a:ext>
            </a:extLst>
          </p:cNvPr>
          <p:cNvGraphicFramePr>
            <a:graphicFrameLocks noGrp="1"/>
          </p:cNvGraphicFramePr>
          <p:nvPr>
            <p:extLst>
              <p:ext uri="{D42A27DB-BD31-4B8C-83A1-F6EECF244321}">
                <p14:modId xmlns:p14="http://schemas.microsoft.com/office/powerpoint/2010/main" val="1121965896"/>
              </p:ext>
            </p:extLst>
          </p:nvPr>
        </p:nvGraphicFramePr>
        <p:xfrm>
          <a:off x="674305" y="1256406"/>
          <a:ext cx="8127999" cy="5318760"/>
        </p:xfrm>
        <a:graphic>
          <a:graphicData uri="http://schemas.openxmlformats.org/drawingml/2006/table">
            <a:tbl>
              <a:tblPr firstRow="1" bandRow="1">
                <a:tableStyleId>{616DA210-FB5B-4158-B5E0-FEB733F419BA}</a:tableStyleId>
              </a:tblPr>
              <a:tblGrid>
                <a:gridCol w="903111">
                  <a:extLst>
                    <a:ext uri="{9D8B030D-6E8A-4147-A177-3AD203B41FA5}">
                      <a16:colId xmlns:a16="http://schemas.microsoft.com/office/drawing/2014/main" val="1448129973"/>
                    </a:ext>
                  </a:extLst>
                </a:gridCol>
                <a:gridCol w="903111">
                  <a:extLst>
                    <a:ext uri="{9D8B030D-6E8A-4147-A177-3AD203B41FA5}">
                      <a16:colId xmlns:a16="http://schemas.microsoft.com/office/drawing/2014/main" val="3787330215"/>
                    </a:ext>
                  </a:extLst>
                </a:gridCol>
                <a:gridCol w="903111">
                  <a:extLst>
                    <a:ext uri="{9D8B030D-6E8A-4147-A177-3AD203B41FA5}">
                      <a16:colId xmlns:a16="http://schemas.microsoft.com/office/drawing/2014/main" val="1022545912"/>
                    </a:ext>
                  </a:extLst>
                </a:gridCol>
                <a:gridCol w="903111">
                  <a:extLst>
                    <a:ext uri="{9D8B030D-6E8A-4147-A177-3AD203B41FA5}">
                      <a16:colId xmlns:a16="http://schemas.microsoft.com/office/drawing/2014/main" val="2161352543"/>
                    </a:ext>
                  </a:extLst>
                </a:gridCol>
                <a:gridCol w="903111">
                  <a:extLst>
                    <a:ext uri="{9D8B030D-6E8A-4147-A177-3AD203B41FA5}">
                      <a16:colId xmlns:a16="http://schemas.microsoft.com/office/drawing/2014/main" val="1113309274"/>
                    </a:ext>
                  </a:extLst>
                </a:gridCol>
                <a:gridCol w="903111">
                  <a:extLst>
                    <a:ext uri="{9D8B030D-6E8A-4147-A177-3AD203B41FA5}">
                      <a16:colId xmlns:a16="http://schemas.microsoft.com/office/drawing/2014/main" val="4094739669"/>
                    </a:ext>
                  </a:extLst>
                </a:gridCol>
                <a:gridCol w="903111">
                  <a:extLst>
                    <a:ext uri="{9D8B030D-6E8A-4147-A177-3AD203B41FA5}">
                      <a16:colId xmlns:a16="http://schemas.microsoft.com/office/drawing/2014/main" val="2430767979"/>
                    </a:ext>
                  </a:extLst>
                </a:gridCol>
                <a:gridCol w="903111">
                  <a:extLst>
                    <a:ext uri="{9D8B030D-6E8A-4147-A177-3AD203B41FA5}">
                      <a16:colId xmlns:a16="http://schemas.microsoft.com/office/drawing/2014/main" val="3370191040"/>
                    </a:ext>
                  </a:extLst>
                </a:gridCol>
                <a:gridCol w="903111">
                  <a:extLst>
                    <a:ext uri="{9D8B030D-6E8A-4147-A177-3AD203B41FA5}">
                      <a16:colId xmlns:a16="http://schemas.microsoft.com/office/drawing/2014/main" val="1160887338"/>
                    </a:ext>
                  </a:extLst>
                </a:gridCol>
              </a:tblGrid>
              <a:tr h="370840">
                <a:tc>
                  <a:txBody>
                    <a:bodyPr/>
                    <a:lstStyle/>
                    <a:p>
                      <a:r>
                        <a:rPr lang="en-US" sz="1400" dirty="0"/>
                        <a:t>Brand</a:t>
                      </a:r>
                      <a:endParaRPr lang="en-GB" sz="1400" dirty="0"/>
                    </a:p>
                  </a:txBody>
                  <a:tcPr/>
                </a:tc>
                <a:tc>
                  <a:txBody>
                    <a:bodyPr/>
                    <a:lstStyle/>
                    <a:p>
                      <a:r>
                        <a:rPr lang="en-US" sz="1400" dirty="0"/>
                        <a:t>% Claims Paid</a:t>
                      </a:r>
                      <a:endParaRPr lang="en-GB" sz="1400" dirty="0"/>
                    </a:p>
                  </a:txBody>
                  <a:tcPr/>
                </a:tc>
                <a:tc>
                  <a:txBody>
                    <a:bodyPr/>
                    <a:lstStyle/>
                    <a:p>
                      <a:r>
                        <a:rPr lang="en-US" sz="1400" dirty="0"/>
                        <a:t>Courtesy car</a:t>
                      </a:r>
                      <a:endParaRPr lang="en-GB" sz="1400" dirty="0"/>
                    </a:p>
                  </a:txBody>
                  <a:tcPr/>
                </a:tc>
                <a:tc>
                  <a:txBody>
                    <a:bodyPr/>
                    <a:lstStyle/>
                    <a:p>
                      <a:r>
                        <a:rPr lang="en-US" sz="1400" dirty="0"/>
                        <a:t>Windscreen Cover</a:t>
                      </a:r>
                      <a:endParaRPr lang="en-GB" sz="1400" dirty="0"/>
                    </a:p>
                  </a:txBody>
                  <a:tcPr/>
                </a:tc>
                <a:tc>
                  <a:txBody>
                    <a:bodyPr/>
                    <a:lstStyle/>
                    <a:p>
                      <a:r>
                        <a:rPr lang="en-US" sz="1400" dirty="0"/>
                        <a:t>Driving other cars</a:t>
                      </a:r>
                      <a:endParaRPr lang="en-GB" sz="1400" dirty="0"/>
                    </a:p>
                  </a:txBody>
                  <a:tcPr/>
                </a:tc>
                <a:tc>
                  <a:txBody>
                    <a:bodyPr/>
                    <a:lstStyle/>
                    <a:p>
                      <a:r>
                        <a:rPr lang="en-US" sz="1400" dirty="0"/>
                        <a:t>Sound equipment</a:t>
                      </a:r>
                      <a:endParaRPr lang="en-GB" sz="1400" dirty="0"/>
                    </a:p>
                  </a:txBody>
                  <a:tcPr/>
                </a:tc>
                <a:tc>
                  <a:txBody>
                    <a:bodyPr/>
                    <a:lstStyle/>
                    <a:p>
                      <a:r>
                        <a:rPr lang="en-US" sz="1400" dirty="0"/>
                        <a:t>Guaranteed repair work</a:t>
                      </a:r>
                      <a:endParaRPr lang="en-GB" sz="1400" dirty="0"/>
                    </a:p>
                  </a:txBody>
                  <a:tcPr/>
                </a:tc>
                <a:tc>
                  <a:txBody>
                    <a:bodyPr/>
                    <a:lstStyle/>
                    <a:p>
                      <a:r>
                        <a:rPr lang="en-US" sz="1400" dirty="0"/>
                        <a:t>Motor legal advice line</a:t>
                      </a:r>
                      <a:endParaRPr lang="en-GB" sz="1400" dirty="0"/>
                    </a:p>
                  </a:txBody>
                  <a:tcPr/>
                </a:tc>
                <a:tc>
                  <a:txBody>
                    <a:bodyPr/>
                    <a:lstStyle/>
                    <a:p>
                      <a:r>
                        <a:rPr lang="en-US" sz="1400" dirty="0"/>
                        <a:t>Defaqto rating</a:t>
                      </a:r>
                      <a:endParaRPr lang="en-GB" sz="1400" dirty="0"/>
                    </a:p>
                  </a:txBody>
                  <a:tcPr/>
                </a:tc>
                <a:extLst>
                  <a:ext uri="{0D108BD9-81ED-4DB2-BD59-A6C34878D82A}">
                    <a16:rowId xmlns:a16="http://schemas.microsoft.com/office/drawing/2014/main" val="2833830231"/>
                  </a:ext>
                </a:extLst>
              </a:tr>
              <a:tr h="370840">
                <a:tc>
                  <a:txBody>
                    <a:bodyPr/>
                    <a:lstStyle/>
                    <a:p>
                      <a:r>
                        <a:rPr lang="en-US" sz="1400" dirty="0"/>
                        <a:t>Esure</a:t>
                      </a:r>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1164030238"/>
                  </a:ext>
                </a:extLst>
              </a:tr>
              <a:tr h="370840">
                <a:tc>
                  <a:txBody>
                    <a:bodyPr/>
                    <a:lstStyle/>
                    <a:p>
                      <a:r>
                        <a:rPr lang="en-US" sz="1400" dirty="0"/>
                        <a:t>LV</a:t>
                      </a:r>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163508293"/>
                  </a:ext>
                </a:extLst>
              </a:tr>
              <a:tr h="370840">
                <a:tc>
                  <a:txBody>
                    <a:bodyPr/>
                    <a:lstStyle/>
                    <a:p>
                      <a:r>
                        <a:rPr lang="en-US" sz="1400" dirty="0"/>
                        <a:t>Aviva</a:t>
                      </a:r>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3487480368"/>
                  </a:ext>
                </a:extLst>
              </a:tr>
              <a:tr h="370840">
                <a:tc>
                  <a:txBody>
                    <a:bodyPr/>
                    <a:lstStyle/>
                    <a:p>
                      <a:r>
                        <a:rPr lang="en-US" sz="1400" dirty="0"/>
                        <a:t>Admiral</a:t>
                      </a:r>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2389013032"/>
                  </a:ext>
                </a:extLst>
              </a:tr>
              <a:tr h="370840">
                <a:tc>
                  <a:txBody>
                    <a:bodyPr/>
                    <a:lstStyle/>
                    <a:p>
                      <a:r>
                        <a:rPr lang="en-US" sz="1400" dirty="0"/>
                        <a:t>Hastings</a:t>
                      </a:r>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1829497301"/>
                  </a:ext>
                </a:extLst>
              </a:tr>
              <a:tr h="370840">
                <a:tc>
                  <a:txBody>
                    <a:bodyPr/>
                    <a:lstStyle/>
                    <a:p>
                      <a:r>
                        <a:rPr lang="en-US" sz="1400" dirty="0"/>
                        <a:t>More Than</a:t>
                      </a:r>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468562089"/>
                  </a:ext>
                </a:extLst>
              </a:tr>
              <a:tr h="370840">
                <a:tc>
                  <a:txBody>
                    <a:bodyPr/>
                    <a:lstStyle/>
                    <a:p>
                      <a:r>
                        <a:rPr lang="en-US" sz="1400" dirty="0"/>
                        <a:t>Churchill</a:t>
                      </a:r>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2054710713"/>
                  </a:ext>
                </a:extLst>
              </a:tr>
              <a:tr h="370840">
                <a:tc>
                  <a:txBody>
                    <a:bodyPr/>
                    <a:lstStyle/>
                    <a:p>
                      <a:r>
                        <a:rPr lang="en-US" sz="1400" dirty="0"/>
                        <a:t>AA</a:t>
                      </a:r>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2131272224"/>
                  </a:ext>
                </a:extLst>
              </a:tr>
              <a:tr h="370840">
                <a:tc>
                  <a:txBody>
                    <a:bodyPr/>
                    <a:lstStyle/>
                    <a:p>
                      <a:r>
                        <a:rPr lang="en-US" sz="1400" dirty="0"/>
                        <a:t>First Central</a:t>
                      </a:r>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1438370448"/>
                  </a:ext>
                </a:extLst>
              </a:tr>
              <a:tr h="370840">
                <a:tc>
                  <a:txBody>
                    <a:bodyPr/>
                    <a:lstStyle/>
                    <a:p>
                      <a:r>
                        <a:rPr lang="en-US" sz="1400" dirty="0"/>
                        <a:t>AXA</a:t>
                      </a:r>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tc>
                  <a:txBody>
                    <a:bodyPr/>
                    <a:lstStyle/>
                    <a:p>
                      <a:endParaRPr lang="en-GB" sz="1400" dirty="0"/>
                    </a:p>
                  </a:txBody>
                  <a:tcPr/>
                </a:tc>
                <a:extLst>
                  <a:ext uri="{0D108BD9-81ED-4DB2-BD59-A6C34878D82A}">
                    <a16:rowId xmlns:a16="http://schemas.microsoft.com/office/drawing/2014/main" val="3324334596"/>
                  </a:ext>
                </a:extLst>
              </a:tr>
              <a:tr h="370840">
                <a:tc>
                  <a:txBody>
                    <a:bodyPr/>
                    <a:lstStyle/>
                    <a:p>
                      <a:r>
                        <a:rPr lang="en-US" sz="1400" dirty="0"/>
                        <a:t>Total</a:t>
                      </a:r>
                      <a:endParaRPr lang="en-GB" sz="1400" dirty="0"/>
                    </a:p>
                  </a:txBody>
                  <a:tcPr/>
                </a:tc>
                <a:tc>
                  <a:txBody>
                    <a:bodyPr/>
                    <a:lstStyle/>
                    <a:p>
                      <a:r>
                        <a:rPr lang="en-US" sz="1400" dirty="0"/>
                        <a:t>3</a:t>
                      </a:r>
                      <a:endParaRPr lang="en-GB" sz="1400" dirty="0"/>
                    </a:p>
                  </a:txBody>
                  <a:tcPr/>
                </a:tc>
                <a:tc>
                  <a:txBody>
                    <a:bodyPr/>
                    <a:lstStyle/>
                    <a:p>
                      <a:r>
                        <a:rPr lang="en-US" sz="1400" dirty="0"/>
                        <a:t>10</a:t>
                      </a:r>
                      <a:endParaRPr lang="en-GB" sz="1400" dirty="0"/>
                    </a:p>
                  </a:txBody>
                  <a:tcPr/>
                </a:tc>
                <a:tc>
                  <a:txBody>
                    <a:bodyPr/>
                    <a:lstStyle/>
                    <a:p>
                      <a:r>
                        <a:rPr lang="en-US" sz="1400" dirty="0"/>
                        <a:t>7</a:t>
                      </a:r>
                      <a:endParaRPr lang="en-GB" sz="1400" dirty="0"/>
                    </a:p>
                  </a:txBody>
                  <a:tcPr/>
                </a:tc>
                <a:tc>
                  <a:txBody>
                    <a:bodyPr/>
                    <a:lstStyle/>
                    <a:p>
                      <a:r>
                        <a:rPr lang="en-US" sz="1400" dirty="0"/>
                        <a:t>6</a:t>
                      </a:r>
                      <a:endParaRPr lang="en-GB" sz="1400" dirty="0"/>
                    </a:p>
                  </a:txBody>
                  <a:tcPr/>
                </a:tc>
                <a:tc>
                  <a:txBody>
                    <a:bodyPr/>
                    <a:lstStyle/>
                    <a:p>
                      <a:r>
                        <a:rPr lang="en-US" sz="1400" dirty="0"/>
                        <a:t>3</a:t>
                      </a:r>
                      <a:endParaRPr lang="en-GB" sz="1400" dirty="0"/>
                    </a:p>
                  </a:txBody>
                  <a:tcPr/>
                </a:tc>
                <a:tc>
                  <a:txBody>
                    <a:bodyPr/>
                    <a:lstStyle/>
                    <a:p>
                      <a:r>
                        <a:rPr lang="en-US" sz="1400" dirty="0"/>
                        <a:t>2</a:t>
                      </a:r>
                      <a:endParaRPr lang="en-GB" sz="1400" dirty="0"/>
                    </a:p>
                  </a:txBody>
                  <a:tcPr/>
                </a:tc>
                <a:tc>
                  <a:txBody>
                    <a:bodyPr/>
                    <a:lstStyle/>
                    <a:p>
                      <a:r>
                        <a:rPr lang="en-US" sz="1400" dirty="0"/>
                        <a:t>3</a:t>
                      </a:r>
                      <a:endParaRPr lang="en-GB" sz="1400" dirty="0"/>
                    </a:p>
                  </a:txBody>
                  <a:tcPr/>
                </a:tc>
                <a:tc>
                  <a:txBody>
                    <a:bodyPr/>
                    <a:lstStyle/>
                    <a:p>
                      <a:r>
                        <a:rPr lang="en-US" sz="1400" dirty="0"/>
                        <a:t>6</a:t>
                      </a:r>
                      <a:endParaRPr lang="en-GB" sz="1400" dirty="0"/>
                    </a:p>
                  </a:txBody>
                  <a:tcPr/>
                </a:tc>
                <a:extLst>
                  <a:ext uri="{0D108BD9-81ED-4DB2-BD59-A6C34878D82A}">
                    <a16:rowId xmlns:a16="http://schemas.microsoft.com/office/drawing/2014/main" val="944466928"/>
                  </a:ext>
                </a:extLst>
              </a:tr>
            </a:tbl>
          </a:graphicData>
        </a:graphic>
      </p:graphicFrame>
      <p:pic>
        <p:nvPicPr>
          <p:cNvPr id="21" name="Graphic 20" descr="Checkmark">
            <a:extLst>
              <a:ext uri="{FF2B5EF4-FFF2-40B4-BE49-F238E27FC236}">
                <a16:creationId xmlns:a16="http://schemas.microsoft.com/office/drawing/2014/main" id="{B9A18FA4-D7A2-4999-8ED0-94F5CEAE5A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7664" y="2199651"/>
            <a:ext cx="372438" cy="372438"/>
          </a:xfrm>
          <a:prstGeom prst="rect">
            <a:avLst/>
          </a:prstGeom>
        </p:spPr>
      </p:pic>
      <p:pic>
        <p:nvPicPr>
          <p:cNvPr id="22" name="Graphic 21" descr="Checkmark">
            <a:extLst>
              <a:ext uri="{FF2B5EF4-FFF2-40B4-BE49-F238E27FC236}">
                <a16:creationId xmlns:a16="http://schemas.microsoft.com/office/drawing/2014/main" id="{72C55405-7B5E-4C0C-8B08-67DE8DEC78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1021" y="2199651"/>
            <a:ext cx="372438" cy="372438"/>
          </a:xfrm>
          <a:prstGeom prst="rect">
            <a:avLst/>
          </a:prstGeom>
        </p:spPr>
      </p:pic>
      <p:pic>
        <p:nvPicPr>
          <p:cNvPr id="23" name="Graphic 22" descr="Checkmark">
            <a:extLst>
              <a:ext uri="{FF2B5EF4-FFF2-40B4-BE49-F238E27FC236}">
                <a16:creationId xmlns:a16="http://schemas.microsoft.com/office/drawing/2014/main" id="{4B3ABC03-2432-4534-AB07-B4B817529C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4168" y="2199651"/>
            <a:ext cx="372438" cy="372438"/>
          </a:xfrm>
          <a:prstGeom prst="rect">
            <a:avLst/>
          </a:prstGeom>
        </p:spPr>
      </p:pic>
      <p:pic>
        <p:nvPicPr>
          <p:cNvPr id="24" name="Graphic 23" descr="Checkmark">
            <a:extLst>
              <a:ext uri="{FF2B5EF4-FFF2-40B4-BE49-F238E27FC236}">
                <a16:creationId xmlns:a16="http://schemas.microsoft.com/office/drawing/2014/main" id="{ED874AB0-601D-4947-885E-337438168CF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5237" y="2199651"/>
            <a:ext cx="372438" cy="372438"/>
          </a:xfrm>
          <a:prstGeom prst="rect">
            <a:avLst/>
          </a:prstGeom>
        </p:spPr>
      </p:pic>
      <p:pic>
        <p:nvPicPr>
          <p:cNvPr id="25" name="Graphic 24" descr="Checkmark">
            <a:extLst>
              <a:ext uri="{FF2B5EF4-FFF2-40B4-BE49-F238E27FC236}">
                <a16:creationId xmlns:a16="http://schemas.microsoft.com/office/drawing/2014/main" id="{FA8F3D4D-6545-4B47-8AAA-CAFD397394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6241" y="2199651"/>
            <a:ext cx="372438" cy="372438"/>
          </a:xfrm>
          <a:prstGeom prst="rect">
            <a:avLst/>
          </a:prstGeom>
        </p:spPr>
      </p:pic>
      <p:pic>
        <p:nvPicPr>
          <p:cNvPr id="26" name="Graphic 25" descr="Checkmark">
            <a:extLst>
              <a:ext uri="{FF2B5EF4-FFF2-40B4-BE49-F238E27FC236}">
                <a16:creationId xmlns:a16="http://schemas.microsoft.com/office/drawing/2014/main" id="{B7F7F932-52A4-42EF-BEF1-C1768BD48AF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655" y="2181919"/>
            <a:ext cx="335344" cy="390170"/>
          </a:xfrm>
          <a:prstGeom prst="rect">
            <a:avLst/>
          </a:prstGeom>
        </p:spPr>
      </p:pic>
      <p:pic>
        <p:nvPicPr>
          <p:cNvPr id="27" name="Graphic 26" descr="Checkmark">
            <a:extLst>
              <a:ext uri="{FF2B5EF4-FFF2-40B4-BE49-F238E27FC236}">
                <a16:creationId xmlns:a16="http://schemas.microsoft.com/office/drawing/2014/main" id="{27BDFC15-00DE-4833-A3C8-1EAF0FCCA3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5270" y="2181919"/>
            <a:ext cx="335344" cy="390170"/>
          </a:xfrm>
          <a:prstGeom prst="rect">
            <a:avLst/>
          </a:prstGeom>
        </p:spPr>
      </p:pic>
      <p:pic>
        <p:nvPicPr>
          <p:cNvPr id="28" name="Graphic 27" descr="Checkmark">
            <a:extLst>
              <a:ext uri="{FF2B5EF4-FFF2-40B4-BE49-F238E27FC236}">
                <a16:creationId xmlns:a16="http://schemas.microsoft.com/office/drawing/2014/main" id="{AB3B7401-68A0-4A32-96BF-DCAB803EF12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7724" y="2181919"/>
            <a:ext cx="335344" cy="390170"/>
          </a:xfrm>
          <a:prstGeom prst="rect">
            <a:avLst/>
          </a:prstGeom>
        </p:spPr>
      </p:pic>
      <p:pic>
        <p:nvPicPr>
          <p:cNvPr id="29" name="Graphic 28" descr="Checkmark">
            <a:extLst>
              <a:ext uri="{FF2B5EF4-FFF2-40B4-BE49-F238E27FC236}">
                <a16:creationId xmlns:a16="http://schemas.microsoft.com/office/drawing/2014/main" id="{43337DEF-206B-439D-8A69-673E53EDBE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1021" y="2627857"/>
            <a:ext cx="372438" cy="372438"/>
          </a:xfrm>
          <a:prstGeom prst="rect">
            <a:avLst/>
          </a:prstGeom>
        </p:spPr>
      </p:pic>
      <p:pic>
        <p:nvPicPr>
          <p:cNvPr id="30" name="Graphic 29" descr="Checkmark">
            <a:extLst>
              <a:ext uri="{FF2B5EF4-FFF2-40B4-BE49-F238E27FC236}">
                <a16:creationId xmlns:a16="http://schemas.microsoft.com/office/drawing/2014/main" id="{7A730DBD-A243-410C-883B-E7964C2350A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5270" y="2610125"/>
            <a:ext cx="335344" cy="390170"/>
          </a:xfrm>
          <a:prstGeom prst="rect">
            <a:avLst/>
          </a:prstGeom>
        </p:spPr>
      </p:pic>
      <p:pic>
        <p:nvPicPr>
          <p:cNvPr id="32" name="Graphic 31" descr="Checkmark">
            <a:extLst>
              <a:ext uri="{FF2B5EF4-FFF2-40B4-BE49-F238E27FC236}">
                <a16:creationId xmlns:a16="http://schemas.microsoft.com/office/drawing/2014/main" id="{6C4C510F-7167-482E-9894-D66F46CD79E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7664" y="2969725"/>
            <a:ext cx="372438" cy="372438"/>
          </a:xfrm>
          <a:prstGeom prst="rect">
            <a:avLst/>
          </a:prstGeom>
        </p:spPr>
      </p:pic>
      <p:pic>
        <p:nvPicPr>
          <p:cNvPr id="33" name="Graphic 32" descr="Checkmark">
            <a:extLst>
              <a:ext uri="{FF2B5EF4-FFF2-40B4-BE49-F238E27FC236}">
                <a16:creationId xmlns:a16="http://schemas.microsoft.com/office/drawing/2014/main" id="{50D99C00-2D0A-4051-A127-C188FB26A39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1021" y="2969725"/>
            <a:ext cx="372438" cy="372438"/>
          </a:xfrm>
          <a:prstGeom prst="rect">
            <a:avLst/>
          </a:prstGeom>
        </p:spPr>
      </p:pic>
      <p:pic>
        <p:nvPicPr>
          <p:cNvPr id="34" name="Graphic 33" descr="Checkmark">
            <a:extLst>
              <a:ext uri="{FF2B5EF4-FFF2-40B4-BE49-F238E27FC236}">
                <a16:creationId xmlns:a16="http://schemas.microsoft.com/office/drawing/2014/main" id="{EEECA443-FD46-4D71-AE24-BF02721A14A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4168" y="2969725"/>
            <a:ext cx="372438" cy="372438"/>
          </a:xfrm>
          <a:prstGeom prst="rect">
            <a:avLst/>
          </a:prstGeom>
        </p:spPr>
      </p:pic>
      <p:pic>
        <p:nvPicPr>
          <p:cNvPr id="35" name="Graphic 34" descr="Checkmark">
            <a:extLst>
              <a:ext uri="{FF2B5EF4-FFF2-40B4-BE49-F238E27FC236}">
                <a16:creationId xmlns:a16="http://schemas.microsoft.com/office/drawing/2014/main" id="{FB5C0883-C87A-4087-B203-7C0313E367E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6241" y="2969725"/>
            <a:ext cx="372438" cy="372438"/>
          </a:xfrm>
          <a:prstGeom prst="rect">
            <a:avLst/>
          </a:prstGeom>
        </p:spPr>
      </p:pic>
      <p:pic>
        <p:nvPicPr>
          <p:cNvPr id="36" name="Graphic 35" descr="Checkmark">
            <a:extLst>
              <a:ext uri="{FF2B5EF4-FFF2-40B4-BE49-F238E27FC236}">
                <a16:creationId xmlns:a16="http://schemas.microsoft.com/office/drawing/2014/main" id="{45C3DEE4-6C5F-451E-AD89-D79053E9F4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7724" y="2951993"/>
            <a:ext cx="335344" cy="390170"/>
          </a:xfrm>
          <a:prstGeom prst="rect">
            <a:avLst/>
          </a:prstGeom>
        </p:spPr>
      </p:pic>
      <p:pic>
        <p:nvPicPr>
          <p:cNvPr id="37" name="Graphic 36" descr="Checkmark">
            <a:extLst>
              <a:ext uri="{FF2B5EF4-FFF2-40B4-BE49-F238E27FC236}">
                <a16:creationId xmlns:a16="http://schemas.microsoft.com/office/drawing/2014/main" id="{0A2E6FC8-67A5-4855-A882-3AF94F9BE51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1021" y="3320249"/>
            <a:ext cx="372438" cy="372438"/>
          </a:xfrm>
          <a:prstGeom prst="rect">
            <a:avLst/>
          </a:prstGeom>
        </p:spPr>
      </p:pic>
      <p:pic>
        <p:nvPicPr>
          <p:cNvPr id="38" name="Graphic 37" descr="Checkmark">
            <a:extLst>
              <a:ext uri="{FF2B5EF4-FFF2-40B4-BE49-F238E27FC236}">
                <a16:creationId xmlns:a16="http://schemas.microsoft.com/office/drawing/2014/main" id="{2D1223A6-FD98-467C-90C3-41EDCBD00F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4168" y="3320249"/>
            <a:ext cx="372438" cy="372438"/>
          </a:xfrm>
          <a:prstGeom prst="rect">
            <a:avLst/>
          </a:prstGeom>
        </p:spPr>
      </p:pic>
      <p:pic>
        <p:nvPicPr>
          <p:cNvPr id="39" name="Graphic 38" descr="Checkmark">
            <a:extLst>
              <a:ext uri="{FF2B5EF4-FFF2-40B4-BE49-F238E27FC236}">
                <a16:creationId xmlns:a16="http://schemas.microsoft.com/office/drawing/2014/main" id="{5B5F6413-5190-4BA7-B27C-8BB8DD2E94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6241" y="3320249"/>
            <a:ext cx="372438" cy="372438"/>
          </a:xfrm>
          <a:prstGeom prst="rect">
            <a:avLst/>
          </a:prstGeom>
        </p:spPr>
      </p:pic>
      <p:pic>
        <p:nvPicPr>
          <p:cNvPr id="40" name="Graphic 39" descr="Checkmark">
            <a:extLst>
              <a:ext uri="{FF2B5EF4-FFF2-40B4-BE49-F238E27FC236}">
                <a16:creationId xmlns:a16="http://schemas.microsoft.com/office/drawing/2014/main" id="{25B2898A-4023-4EE8-BEDE-4765582177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7724" y="3302517"/>
            <a:ext cx="335344" cy="390170"/>
          </a:xfrm>
          <a:prstGeom prst="rect">
            <a:avLst/>
          </a:prstGeom>
        </p:spPr>
      </p:pic>
      <p:pic>
        <p:nvPicPr>
          <p:cNvPr id="41" name="Graphic 40" descr="Checkmark">
            <a:extLst>
              <a:ext uri="{FF2B5EF4-FFF2-40B4-BE49-F238E27FC236}">
                <a16:creationId xmlns:a16="http://schemas.microsoft.com/office/drawing/2014/main" id="{7C883F3F-56E6-4476-93C9-19E3AA07AE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5301" y="3745653"/>
            <a:ext cx="372438" cy="372438"/>
          </a:xfrm>
          <a:prstGeom prst="rect">
            <a:avLst/>
          </a:prstGeom>
        </p:spPr>
      </p:pic>
      <p:pic>
        <p:nvPicPr>
          <p:cNvPr id="42" name="Graphic 41" descr="Checkmark">
            <a:extLst>
              <a:ext uri="{FF2B5EF4-FFF2-40B4-BE49-F238E27FC236}">
                <a16:creationId xmlns:a16="http://schemas.microsoft.com/office/drawing/2014/main" id="{E4131E75-B0D1-4165-B1B3-64940566E2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8448" y="3745653"/>
            <a:ext cx="372438" cy="372438"/>
          </a:xfrm>
          <a:prstGeom prst="rect">
            <a:avLst/>
          </a:prstGeom>
        </p:spPr>
      </p:pic>
      <p:pic>
        <p:nvPicPr>
          <p:cNvPr id="43" name="Graphic 42" descr="Checkmark">
            <a:extLst>
              <a:ext uri="{FF2B5EF4-FFF2-40B4-BE49-F238E27FC236}">
                <a16:creationId xmlns:a16="http://schemas.microsoft.com/office/drawing/2014/main" id="{E6BB01DB-0059-4EEC-880F-535A5FC509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9517" y="3745653"/>
            <a:ext cx="372438" cy="372438"/>
          </a:xfrm>
          <a:prstGeom prst="rect">
            <a:avLst/>
          </a:prstGeom>
        </p:spPr>
      </p:pic>
      <p:pic>
        <p:nvPicPr>
          <p:cNvPr id="44" name="Graphic 43" descr="Checkmark">
            <a:extLst>
              <a:ext uri="{FF2B5EF4-FFF2-40B4-BE49-F238E27FC236}">
                <a16:creationId xmlns:a16="http://schemas.microsoft.com/office/drawing/2014/main" id="{A19EAD68-F7B2-46C9-A917-8744348FDD1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0521" y="3745653"/>
            <a:ext cx="372438" cy="372438"/>
          </a:xfrm>
          <a:prstGeom prst="rect">
            <a:avLst/>
          </a:prstGeom>
        </p:spPr>
      </p:pic>
      <p:pic>
        <p:nvPicPr>
          <p:cNvPr id="45" name="Graphic 44" descr="Checkmark">
            <a:extLst>
              <a:ext uri="{FF2B5EF4-FFF2-40B4-BE49-F238E27FC236}">
                <a16:creationId xmlns:a16="http://schemas.microsoft.com/office/drawing/2014/main" id="{B85B220F-E7FB-48C5-BBF7-A4C67A5168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2004" y="3727921"/>
            <a:ext cx="335344" cy="390170"/>
          </a:xfrm>
          <a:prstGeom prst="rect">
            <a:avLst/>
          </a:prstGeom>
        </p:spPr>
      </p:pic>
      <p:pic>
        <p:nvPicPr>
          <p:cNvPr id="46" name="Graphic 45" descr="Checkmark">
            <a:extLst>
              <a:ext uri="{FF2B5EF4-FFF2-40B4-BE49-F238E27FC236}">
                <a16:creationId xmlns:a16="http://schemas.microsoft.com/office/drawing/2014/main" id="{C51E24A4-7B6B-41E4-BBCB-AAA91633742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5301" y="4215879"/>
            <a:ext cx="372438" cy="372438"/>
          </a:xfrm>
          <a:prstGeom prst="rect">
            <a:avLst/>
          </a:prstGeom>
        </p:spPr>
      </p:pic>
      <p:pic>
        <p:nvPicPr>
          <p:cNvPr id="47" name="Graphic 46" descr="Checkmark">
            <a:extLst>
              <a:ext uri="{FF2B5EF4-FFF2-40B4-BE49-F238E27FC236}">
                <a16:creationId xmlns:a16="http://schemas.microsoft.com/office/drawing/2014/main" id="{C9783081-87BB-4D0C-8174-4F5D7701C95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8448" y="4215879"/>
            <a:ext cx="372438" cy="372438"/>
          </a:xfrm>
          <a:prstGeom prst="rect">
            <a:avLst/>
          </a:prstGeom>
        </p:spPr>
      </p:pic>
      <p:pic>
        <p:nvPicPr>
          <p:cNvPr id="48" name="Graphic 47" descr="Checkmark">
            <a:extLst>
              <a:ext uri="{FF2B5EF4-FFF2-40B4-BE49-F238E27FC236}">
                <a16:creationId xmlns:a16="http://schemas.microsoft.com/office/drawing/2014/main" id="{FFCC3844-FA14-4E21-8CA0-A4D9AAFAC5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9550" y="4198147"/>
            <a:ext cx="335344" cy="390170"/>
          </a:xfrm>
          <a:prstGeom prst="rect">
            <a:avLst/>
          </a:prstGeom>
        </p:spPr>
      </p:pic>
      <p:pic>
        <p:nvPicPr>
          <p:cNvPr id="53" name="Graphic 52" descr="Checkmark">
            <a:extLst>
              <a:ext uri="{FF2B5EF4-FFF2-40B4-BE49-F238E27FC236}">
                <a16:creationId xmlns:a16="http://schemas.microsoft.com/office/drawing/2014/main" id="{1977AAC8-496E-4A92-811E-15D785E78DD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5301" y="4604798"/>
            <a:ext cx="372438" cy="372438"/>
          </a:xfrm>
          <a:prstGeom prst="rect">
            <a:avLst/>
          </a:prstGeom>
        </p:spPr>
      </p:pic>
      <p:pic>
        <p:nvPicPr>
          <p:cNvPr id="56" name="Graphic 55" descr="Checkmark">
            <a:extLst>
              <a:ext uri="{FF2B5EF4-FFF2-40B4-BE49-F238E27FC236}">
                <a16:creationId xmlns:a16="http://schemas.microsoft.com/office/drawing/2014/main" id="{24E5CCFD-AEE7-4A39-948E-0168B47542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5301" y="4974190"/>
            <a:ext cx="372438" cy="372438"/>
          </a:xfrm>
          <a:prstGeom prst="rect">
            <a:avLst/>
          </a:prstGeom>
        </p:spPr>
      </p:pic>
      <p:pic>
        <p:nvPicPr>
          <p:cNvPr id="57" name="Graphic 56" descr="Checkmark">
            <a:extLst>
              <a:ext uri="{FF2B5EF4-FFF2-40B4-BE49-F238E27FC236}">
                <a16:creationId xmlns:a16="http://schemas.microsoft.com/office/drawing/2014/main" id="{6CAA4686-67FD-4A8E-848C-EAB7C90E30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8448" y="4974190"/>
            <a:ext cx="372438" cy="372438"/>
          </a:xfrm>
          <a:prstGeom prst="rect">
            <a:avLst/>
          </a:prstGeom>
        </p:spPr>
      </p:pic>
      <p:pic>
        <p:nvPicPr>
          <p:cNvPr id="58" name="Graphic 57" descr="Checkmark">
            <a:extLst>
              <a:ext uri="{FF2B5EF4-FFF2-40B4-BE49-F238E27FC236}">
                <a16:creationId xmlns:a16="http://schemas.microsoft.com/office/drawing/2014/main" id="{3DE46256-020D-4DBE-B44E-789CCE2BE8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0521" y="4974190"/>
            <a:ext cx="372438" cy="372438"/>
          </a:xfrm>
          <a:prstGeom prst="rect">
            <a:avLst/>
          </a:prstGeom>
        </p:spPr>
      </p:pic>
      <p:pic>
        <p:nvPicPr>
          <p:cNvPr id="64" name="Graphic 63" descr="Checkmark">
            <a:extLst>
              <a:ext uri="{FF2B5EF4-FFF2-40B4-BE49-F238E27FC236}">
                <a16:creationId xmlns:a16="http://schemas.microsoft.com/office/drawing/2014/main" id="{C4CAED9C-4489-4B17-9186-7B7B5D6526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7240" y="5511321"/>
            <a:ext cx="372438" cy="372438"/>
          </a:xfrm>
          <a:prstGeom prst="rect">
            <a:avLst/>
          </a:prstGeom>
        </p:spPr>
      </p:pic>
      <p:pic>
        <p:nvPicPr>
          <p:cNvPr id="65" name="Graphic 64" descr="Checkmark">
            <a:extLst>
              <a:ext uri="{FF2B5EF4-FFF2-40B4-BE49-F238E27FC236}">
                <a16:creationId xmlns:a16="http://schemas.microsoft.com/office/drawing/2014/main" id="{F589FC94-E801-40C7-9318-B0E5370333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0387" y="5511321"/>
            <a:ext cx="372438" cy="372438"/>
          </a:xfrm>
          <a:prstGeom prst="rect">
            <a:avLst/>
          </a:prstGeom>
        </p:spPr>
      </p:pic>
      <p:pic>
        <p:nvPicPr>
          <p:cNvPr id="66" name="Graphic 65" descr="Checkmark">
            <a:extLst>
              <a:ext uri="{FF2B5EF4-FFF2-40B4-BE49-F238E27FC236}">
                <a16:creationId xmlns:a16="http://schemas.microsoft.com/office/drawing/2014/main" id="{EE08BBBC-A482-4041-AB9F-29F6497F54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61456" y="5511321"/>
            <a:ext cx="372438" cy="372438"/>
          </a:xfrm>
          <a:prstGeom prst="rect">
            <a:avLst/>
          </a:prstGeom>
        </p:spPr>
      </p:pic>
      <p:pic>
        <p:nvPicPr>
          <p:cNvPr id="67" name="Graphic 66" descr="Checkmark">
            <a:extLst>
              <a:ext uri="{FF2B5EF4-FFF2-40B4-BE49-F238E27FC236}">
                <a16:creationId xmlns:a16="http://schemas.microsoft.com/office/drawing/2014/main" id="{5A780E50-8F5D-47FB-AA61-903E59BCE7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2460" y="5511321"/>
            <a:ext cx="372438" cy="372438"/>
          </a:xfrm>
          <a:prstGeom prst="rect">
            <a:avLst/>
          </a:prstGeom>
        </p:spPr>
      </p:pic>
      <p:pic>
        <p:nvPicPr>
          <p:cNvPr id="68" name="Graphic 67" descr="Checkmark">
            <a:extLst>
              <a:ext uri="{FF2B5EF4-FFF2-40B4-BE49-F238E27FC236}">
                <a16:creationId xmlns:a16="http://schemas.microsoft.com/office/drawing/2014/main" id="{B9C17D88-A07B-4E71-81B6-24ECADE52FC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3943" y="5493589"/>
            <a:ext cx="335344" cy="390170"/>
          </a:xfrm>
          <a:prstGeom prst="rect">
            <a:avLst/>
          </a:prstGeom>
        </p:spPr>
      </p:pic>
      <p:pic>
        <p:nvPicPr>
          <p:cNvPr id="69" name="Graphic 68" descr="Checkmark">
            <a:extLst>
              <a:ext uri="{FF2B5EF4-FFF2-40B4-BE49-F238E27FC236}">
                <a16:creationId xmlns:a16="http://schemas.microsoft.com/office/drawing/2014/main" id="{F36D094D-A6B6-429E-8D13-F177539C19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3883" y="5861290"/>
            <a:ext cx="372438" cy="372438"/>
          </a:xfrm>
          <a:prstGeom prst="rect">
            <a:avLst/>
          </a:prstGeom>
        </p:spPr>
      </p:pic>
      <p:pic>
        <p:nvPicPr>
          <p:cNvPr id="70" name="Graphic 69" descr="Checkmark">
            <a:extLst>
              <a:ext uri="{FF2B5EF4-FFF2-40B4-BE49-F238E27FC236}">
                <a16:creationId xmlns:a16="http://schemas.microsoft.com/office/drawing/2014/main" id="{98B7A00C-86F8-4A65-B289-C347E0D46E4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7240" y="5861290"/>
            <a:ext cx="372438" cy="372438"/>
          </a:xfrm>
          <a:prstGeom prst="rect">
            <a:avLst/>
          </a:prstGeom>
        </p:spPr>
      </p:pic>
      <p:pic>
        <p:nvPicPr>
          <p:cNvPr id="71" name="Graphic 70" descr="Checkmark">
            <a:extLst>
              <a:ext uri="{FF2B5EF4-FFF2-40B4-BE49-F238E27FC236}">
                <a16:creationId xmlns:a16="http://schemas.microsoft.com/office/drawing/2014/main" id="{96CC20DC-E4EC-43AE-A5B0-3D0A7C853A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3943" y="5843558"/>
            <a:ext cx="335344" cy="390170"/>
          </a:xfrm>
          <a:prstGeom prst="rect">
            <a:avLst/>
          </a:prstGeom>
        </p:spPr>
      </p:pic>
    </p:spTree>
    <p:extLst>
      <p:ext uri="{BB962C8B-B14F-4D97-AF65-F5344CB8AC3E}">
        <p14:creationId xmlns:p14="http://schemas.microsoft.com/office/powerpoint/2010/main" val="3438536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1D00B-9E68-4163-B1EF-176F4388A358}"/>
              </a:ext>
            </a:extLst>
          </p:cNvPr>
          <p:cNvSpPr txBox="1">
            <a:spLocks/>
          </p:cNvSpPr>
          <p:nvPr/>
        </p:nvSpPr>
        <p:spPr>
          <a:xfrm>
            <a:off x="731355" y="2918210"/>
            <a:ext cx="11202192" cy="10215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600" b="1" dirty="0">
                <a:latin typeface="Tw Cen MT" panose="020B0602020104020603" pitchFamily="34" charset="77"/>
              </a:rPr>
              <a:t>Multiple Product Offerings </a:t>
            </a:r>
            <a:endParaRPr lang="en-GB" sz="3600" b="1" dirty="0">
              <a:latin typeface="Tw Cen MT" panose="020B0602020104020603" pitchFamily="34" charset="77"/>
            </a:endParaRPr>
          </a:p>
        </p:txBody>
      </p:sp>
    </p:spTree>
    <p:extLst>
      <p:ext uri="{BB962C8B-B14F-4D97-AF65-F5344CB8AC3E}">
        <p14:creationId xmlns:p14="http://schemas.microsoft.com/office/powerpoint/2010/main" val="326025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dirty="0">
                <a:latin typeface="Tw Cen MT"/>
                <a:cs typeface="Calibri"/>
              </a:rPr>
              <a:t>Differentiate by Product or Brand</a:t>
            </a:r>
            <a:r>
              <a:rPr lang="en-GB" b="1" dirty="0">
                <a:latin typeface="Tw Cen MT"/>
                <a:cs typeface="Calibri"/>
              </a:rPr>
              <a:t> </a:t>
            </a:r>
            <a:endParaRPr lang="en-GB" b="1" dirty="0"/>
          </a:p>
        </p:txBody>
      </p:sp>
      <p:pic>
        <p:nvPicPr>
          <p:cNvPr id="3" name="Picture 2">
            <a:extLst>
              <a:ext uri="{FF2B5EF4-FFF2-40B4-BE49-F238E27FC236}">
                <a16:creationId xmlns:a16="http://schemas.microsoft.com/office/drawing/2014/main" id="{8462C5D7-FC64-4550-8E4F-532893875D17}"/>
              </a:ext>
            </a:extLst>
          </p:cNvPr>
          <p:cNvPicPr>
            <a:picLocks noChangeAspect="1"/>
          </p:cNvPicPr>
          <p:nvPr/>
        </p:nvPicPr>
        <p:blipFill>
          <a:blip r:embed="rId3"/>
          <a:stretch>
            <a:fillRect/>
          </a:stretch>
        </p:blipFill>
        <p:spPr>
          <a:xfrm>
            <a:off x="8061109" y="162560"/>
            <a:ext cx="3555372" cy="5415280"/>
          </a:xfrm>
          <a:prstGeom prst="rect">
            <a:avLst/>
          </a:prstGeom>
        </p:spPr>
      </p:pic>
      <p:graphicFrame>
        <p:nvGraphicFramePr>
          <p:cNvPr id="6" name="Table 6">
            <a:extLst>
              <a:ext uri="{FF2B5EF4-FFF2-40B4-BE49-F238E27FC236}">
                <a16:creationId xmlns:a16="http://schemas.microsoft.com/office/drawing/2014/main" id="{6D16C021-B3EF-4ACF-887A-F25C410BCD20}"/>
              </a:ext>
            </a:extLst>
          </p:cNvPr>
          <p:cNvGraphicFramePr>
            <a:graphicFrameLocks noGrp="1"/>
          </p:cNvGraphicFramePr>
          <p:nvPr>
            <p:extLst>
              <p:ext uri="{D42A27DB-BD31-4B8C-83A1-F6EECF244321}">
                <p14:modId xmlns:p14="http://schemas.microsoft.com/office/powerpoint/2010/main" val="2616588817"/>
              </p:ext>
            </p:extLst>
          </p:nvPr>
        </p:nvGraphicFramePr>
        <p:xfrm>
          <a:off x="193040" y="1705186"/>
          <a:ext cx="7609840" cy="3672840"/>
        </p:xfrm>
        <a:graphic>
          <a:graphicData uri="http://schemas.openxmlformats.org/drawingml/2006/table">
            <a:tbl>
              <a:tblPr firstRow="1" bandRow="1">
                <a:tableStyleId>{69CF1AB2-1976-4502-BF36-3FF5EA218861}</a:tableStyleId>
              </a:tblPr>
              <a:tblGrid>
                <a:gridCol w="1521968">
                  <a:extLst>
                    <a:ext uri="{9D8B030D-6E8A-4147-A177-3AD203B41FA5}">
                      <a16:colId xmlns:a16="http://schemas.microsoft.com/office/drawing/2014/main" val="3989606449"/>
                    </a:ext>
                  </a:extLst>
                </a:gridCol>
                <a:gridCol w="1521968">
                  <a:extLst>
                    <a:ext uri="{9D8B030D-6E8A-4147-A177-3AD203B41FA5}">
                      <a16:colId xmlns:a16="http://schemas.microsoft.com/office/drawing/2014/main" val="73121626"/>
                    </a:ext>
                  </a:extLst>
                </a:gridCol>
                <a:gridCol w="1521968">
                  <a:extLst>
                    <a:ext uri="{9D8B030D-6E8A-4147-A177-3AD203B41FA5}">
                      <a16:colId xmlns:a16="http://schemas.microsoft.com/office/drawing/2014/main" val="1950540566"/>
                    </a:ext>
                  </a:extLst>
                </a:gridCol>
                <a:gridCol w="1521968">
                  <a:extLst>
                    <a:ext uri="{9D8B030D-6E8A-4147-A177-3AD203B41FA5}">
                      <a16:colId xmlns:a16="http://schemas.microsoft.com/office/drawing/2014/main" val="3482374863"/>
                    </a:ext>
                  </a:extLst>
                </a:gridCol>
                <a:gridCol w="1521968">
                  <a:extLst>
                    <a:ext uri="{9D8B030D-6E8A-4147-A177-3AD203B41FA5}">
                      <a16:colId xmlns:a16="http://schemas.microsoft.com/office/drawing/2014/main" val="3782481073"/>
                    </a:ext>
                  </a:extLst>
                </a:gridCol>
              </a:tblGrid>
              <a:tr h="370840">
                <a:tc>
                  <a:txBody>
                    <a:bodyPr/>
                    <a:lstStyle/>
                    <a:p>
                      <a:r>
                        <a:rPr lang="en-US" dirty="0"/>
                        <a:t>Brand</a:t>
                      </a:r>
                      <a:endParaRPr lang="en-GB" dirty="0"/>
                    </a:p>
                  </a:txBody>
                  <a:tcPr/>
                </a:tc>
                <a:tc>
                  <a:txBody>
                    <a:bodyPr/>
                    <a:lstStyle/>
                    <a:p>
                      <a:r>
                        <a:rPr lang="en-US" dirty="0"/>
                        <a:t>1</a:t>
                      </a:r>
                      <a:endParaRPr lang="en-GB" dirty="0"/>
                    </a:p>
                  </a:txBody>
                  <a:tcPr/>
                </a:tc>
                <a:tc>
                  <a:txBody>
                    <a:bodyPr/>
                    <a:lstStyle/>
                    <a:p>
                      <a:r>
                        <a:rPr lang="en-US" dirty="0"/>
                        <a:t>2</a:t>
                      </a:r>
                      <a:endParaRPr lang="en-GB" dirty="0"/>
                    </a:p>
                  </a:txBody>
                  <a:tcPr/>
                </a:tc>
                <a:tc>
                  <a:txBody>
                    <a:bodyPr/>
                    <a:lstStyle/>
                    <a:p>
                      <a:r>
                        <a:rPr lang="en-US" dirty="0"/>
                        <a:t>3</a:t>
                      </a:r>
                      <a:endParaRPr lang="en-GB" dirty="0"/>
                    </a:p>
                  </a:txBody>
                  <a:tcPr/>
                </a:tc>
                <a:tc>
                  <a:txBody>
                    <a:bodyPr/>
                    <a:lstStyle/>
                    <a:p>
                      <a:r>
                        <a:rPr lang="en-US" dirty="0"/>
                        <a:t>4</a:t>
                      </a:r>
                      <a:endParaRPr lang="en-GB" dirty="0"/>
                    </a:p>
                  </a:txBody>
                  <a:tcPr/>
                </a:tc>
                <a:extLst>
                  <a:ext uri="{0D108BD9-81ED-4DB2-BD59-A6C34878D82A}">
                    <a16:rowId xmlns:a16="http://schemas.microsoft.com/office/drawing/2014/main" val="3066080513"/>
                  </a:ext>
                </a:extLst>
              </a:tr>
              <a:tr h="370840">
                <a:tc>
                  <a:txBody>
                    <a:bodyPr/>
                    <a:lstStyle/>
                    <a:p>
                      <a:r>
                        <a:rPr lang="en-US" dirty="0"/>
                        <a:t>AVIVA</a:t>
                      </a:r>
                      <a:endParaRPr lang="en-GB" dirty="0"/>
                    </a:p>
                  </a:txBody>
                  <a:tcPr/>
                </a:tc>
                <a:tc>
                  <a:txBody>
                    <a:bodyPr/>
                    <a:lstStyle/>
                    <a:p>
                      <a:r>
                        <a:rPr lang="en-US" dirty="0"/>
                        <a:t>AVIVA Premium</a:t>
                      </a:r>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445466908"/>
                  </a:ext>
                </a:extLst>
              </a:tr>
              <a:tr h="370840">
                <a:tc>
                  <a:txBody>
                    <a:bodyPr/>
                    <a:lstStyle/>
                    <a:p>
                      <a:r>
                        <a:rPr lang="en-US" dirty="0"/>
                        <a:t>Hastings Direct</a:t>
                      </a:r>
                      <a:endParaRPr lang="en-GB" dirty="0"/>
                    </a:p>
                  </a:txBody>
                  <a:tcPr/>
                </a:tc>
                <a:tc>
                  <a:txBody>
                    <a:bodyPr/>
                    <a:lstStyle/>
                    <a:p>
                      <a:r>
                        <a:rPr lang="en-US" dirty="0"/>
                        <a:t>Hastings Premier</a:t>
                      </a:r>
                      <a:endParaRPr lang="en-GB" dirty="0"/>
                    </a:p>
                  </a:txBody>
                  <a:tcPr/>
                </a:tc>
                <a:tc>
                  <a:txBody>
                    <a:bodyPr/>
                    <a:lstStyle/>
                    <a:p>
                      <a:r>
                        <a:rPr lang="en-US" dirty="0"/>
                        <a:t>People’s Choice</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061523882"/>
                  </a:ext>
                </a:extLst>
              </a:tr>
              <a:tr h="370840">
                <a:tc>
                  <a:txBody>
                    <a:bodyPr/>
                    <a:lstStyle/>
                    <a:p>
                      <a:r>
                        <a:rPr lang="en-US" dirty="0"/>
                        <a:t>Churchill</a:t>
                      </a:r>
                      <a:endParaRPr lang="en-GB" dirty="0"/>
                    </a:p>
                  </a:txBody>
                  <a:tcPr/>
                </a:tc>
                <a:tc>
                  <a:txBody>
                    <a:bodyPr/>
                    <a:lstStyle/>
                    <a:p>
                      <a:r>
                        <a:rPr lang="en-US" dirty="0"/>
                        <a:t>Churchill Plus</a:t>
                      </a:r>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996901386"/>
                  </a:ext>
                </a:extLst>
              </a:tr>
              <a:tr h="370840">
                <a:tc>
                  <a:txBody>
                    <a:bodyPr/>
                    <a:lstStyle/>
                    <a:p>
                      <a:r>
                        <a:rPr lang="en-US" dirty="0"/>
                        <a:t>LV</a:t>
                      </a:r>
                      <a:endParaRPr lang="en-GB" dirty="0"/>
                    </a:p>
                  </a:txBody>
                  <a:tcPr/>
                </a:tc>
                <a:tc>
                  <a:txBody>
                    <a:bodyPr/>
                    <a:lstStyle/>
                    <a:p>
                      <a:r>
                        <a:rPr lang="en-US" dirty="0"/>
                        <a:t>LV Plus</a:t>
                      </a:r>
                      <a:endParaRPr lang="en-GB" dirty="0"/>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064202713"/>
                  </a:ext>
                </a:extLst>
              </a:tr>
              <a:tr h="370840">
                <a:tc>
                  <a:txBody>
                    <a:bodyPr/>
                    <a:lstStyle/>
                    <a:p>
                      <a:r>
                        <a:rPr lang="en-US" dirty="0"/>
                        <a:t>1</a:t>
                      </a:r>
                      <a:r>
                        <a:rPr lang="en-US" baseline="30000" dirty="0"/>
                        <a:t>st</a:t>
                      </a:r>
                      <a:r>
                        <a:rPr lang="en-US" dirty="0"/>
                        <a:t> Central</a:t>
                      </a:r>
                      <a:endParaRPr lang="en-GB" dirty="0"/>
                    </a:p>
                  </a:txBody>
                  <a:tcPr/>
                </a:tc>
                <a:tc>
                  <a:txBody>
                    <a:bodyPr/>
                    <a:lstStyle/>
                    <a:p>
                      <a:r>
                        <a:rPr lang="en-US" dirty="0"/>
                        <a:t>1</a:t>
                      </a:r>
                      <a:r>
                        <a:rPr lang="en-US" baseline="30000" dirty="0"/>
                        <a:t>st</a:t>
                      </a:r>
                      <a:r>
                        <a:rPr lang="en-US" dirty="0"/>
                        <a:t> Central Premier</a:t>
                      </a:r>
                      <a:endParaRPr lang="en-GB" dirty="0"/>
                    </a:p>
                  </a:txBody>
                  <a:tcPr/>
                </a:tc>
                <a:tc>
                  <a:txBody>
                    <a:bodyPr/>
                    <a:lstStyle/>
                    <a:p>
                      <a:r>
                        <a:rPr lang="en-US" dirty="0"/>
                        <a:t>1</a:t>
                      </a:r>
                      <a:r>
                        <a:rPr lang="en-US" baseline="30000" dirty="0"/>
                        <a:t>st</a:t>
                      </a:r>
                      <a:r>
                        <a:rPr lang="en-US" dirty="0"/>
                        <a:t> Central Plus</a:t>
                      </a:r>
                      <a:endParaRPr lang="en-GB" dirty="0"/>
                    </a:p>
                  </a:txBody>
                  <a:tcPr/>
                </a:tc>
                <a:tc>
                  <a:txBody>
                    <a:bodyPr/>
                    <a:lstStyle/>
                    <a:p>
                      <a:r>
                        <a:rPr lang="en-US" dirty="0"/>
                        <a:t>1</a:t>
                      </a:r>
                      <a:r>
                        <a:rPr lang="en-US" baseline="30000" dirty="0"/>
                        <a:t>st</a:t>
                      </a:r>
                      <a:r>
                        <a:rPr lang="en-US" dirty="0"/>
                        <a:t> Central Value</a:t>
                      </a:r>
                      <a:endParaRPr lang="en-GB" dirty="0"/>
                    </a:p>
                  </a:txBody>
                  <a:tcPr/>
                </a:tc>
                <a:tc>
                  <a:txBody>
                    <a:bodyPr/>
                    <a:lstStyle/>
                    <a:p>
                      <a:r>
                        <a:rPr lang="en-US" dirty="0"/>
                        <a:t>1</a:t>
                      </a:r>
                      <a:r>
                        <a:rPr lang="en-US" baseline="30000" dirty="0"/>
                        <a:t>st</a:t>
                      </a:r>
                      <a:r>
                        <a:rPr lang="en-US" dirty="0"/>
                        <a:t> Central Legal</a:t>
                      </a:r>
                      <a:endParaRPr lang="en-GB" dirty="0"/>
                    </a:p>
                  </a:txBody>
                  <a:tcPr/>
                </a:tc>
                <a:extLst>
                  <a:ext uri="{0D108BD9-81ED-4DB2-BD59-A6C34878D82A}">
                    <a16:rowId xmlns:a16="http://schemas.microsoft.com/office/drawing/2014/main" val="2392950504"/>
                  </a:ext>
                </a:extLst>
              </a:tr>
              <a:tr h="370840">
                <a:tc>
                  <a:txBody>
                    <a:bodyPr/>
                    <a:lstStyle/>
                    <a:p>
                      <a:r>
                        <a:rPr lang="en-US" dirty="0"/>
                        <a:t>Swinton</a:t>
                      </a:r>
                      <a:endParaRPr lang="en-GB" dirty="0"/>
                    </a:p>
                  </a:txBody>
                  <a:tcPr/>
                </a:tc>
                <a:tc>
                  <a:txBody>
                    <a:bodyPr/>
                    <a:lstStyle/>
                    <a:p>
                      <a:r>
                        <a:rPr lang="en-US" dirty="0"/>
                        <a:t>Swinton Essentials</a:t>
                      </a:r>
                      <a:endParaRPr lang="en-GB" dirty="0"/>
                    </a:p>
                  </a:txBody>
                  <a:tcPr/>
                </a:tc>
                <a:tc>
                  <a:txBody>
                    <a:bodyPr/>
                    <a:lstStyle/>
                    <a:p>
                      <a:r>
                        <a:rPr lang="en-US" dirty="0"/>
                        <a:t>Swinton Classic</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079284030"/>
                  </a:ext>
                </a:extLst>
              </a:tr>
            </a:tbl>
          </a:graphicData>
        </a:graphic>
      </p:graphicFrame>
      <p:pic>
        <p:nvPicPr>
          <p:cNvPr id="5" name="Picture 4">
            <a:extLst>
              <a:ext uri="{FF2B5EF4-FFF2-40B4-BE49-F238E27FC236}">
                <a16:creationId xmlns:a16="http://schemas.microsoft.com/office/drawing/2014/main" id="{BCF7C113-82D9-4E2E-8872-8553D20248FD}"/>
              </a:ext>
            </a:extLst>
          </p:cNvPr>
          <p:cNvPicPr>
            <a:picLocks noChangeAspect="1"/>
          </p:cNvPicPr>
          <p:nvPr/>
        </p:nvPicPr>
        <p:blipFill>
          <a:blip r:embed="rId4"/>
          <a:stretch>
            <a:fillRect/>
          </a:stretch>
        </p:blipFill>
        <p:spPr>
          <a:xfrm>
            <a:off x="7208520" y="4468527"/>
            <a:ext cx="3469640" cy="1723280"/>
          </a:xfrm>
          <a:prstGeom prst="rect">
            <a:avLst/>
          </a:prstGeom>
        </p:spPr>
      </p:pic>
    </p:spTree>
    <p:extLst>
      <p:ext uri="{BB962C8B-B14F-4D97-AF65-F5344CB8AC3E}">
        <p14:creationId xmlns:p14="http://schemas.microsoft.com/office/powerpoint/2010/main" val="3427145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Admiral - MultiCar</a:t>
            </a:r>
            <a:endParaRPr lang="en-GB" b="1" dirty="0"/>
          </a:p>
        </p:txBody>
      </p:sp>
      <p:pic>
        <p:nvPicPr>
          <p:cNvPr id="5" name="Picture 4">
            <a:extLst>
              <a:ext uri="{FF2B5EF4-FFF2-40B4-BE49-F238E27FC236}">
                <a16:creationId xmlns:a16="http://schemas.microsoft.com/office/drawing/2014/main" id="{E4BDE06D-2844-4445-925E-F44E4AB9A6D1}"/>
              </a:ext>
            </a:extLst>
          </p:cNvPr>
          <p:cNvPicPr>
            <a:picLocks noChangeAspect="1"/>
          </p:cNvPicPr>
          <p:nvPr/>
        </p:nvPicPr>
        <p:blipFill>
          <a:blip r:embed="rId3"/>
          <a:stretch>
            <a:fillRect/>
          </a:stretch>
        </p:blipFill>
        <p:spPr>
          <a:xfrm>
            <a:off x="3053102" y="1297764"/>
            <a:ext cx="5039338" cy="5031916"/>
          </a:xfrm>
          <a:prstGeom prst="rect">
            <a:avLst/>
          </a:prstGeom>
        </p:spPr>
      </p:pic>
    </p:spTree>
    <p:extLst>
      <p:ext uri="{BB962C8B-B14F-4D97-AF65-F5344CB8AC3E}">
        <p14:creationId xmlns:p14="http://schemas.microsoft.com/office/powerpoint/2010/main" val="21965840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1D00B-9E68-4163-B1EF-176F4388A358}"/>
              </a:ext>
            </a:extLst>
          </p:cNvPr>
          <p:cNvSpPr txBox="1">
            <a:spLocks/>
          </p:cNvSpPr>
          <p:nvPr/>
        </p:nvSpPr>
        <p:spPr>
          <a:xfrm>
            <a:off x="731355" y="2918210"/>
            <a:ext cx="11202192" cy="10215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600" b="1" dirty="0">
                <a:latin typeface="Tw Cen MT" panose="020B0602020104020603" pitchFamily="34" charset="77"/>
              </a:rPr>
              <a:t>Other Strategies for Salience</a:t>
            </a:r>
            <a:endParaRPr lang="en-GB" sz="3600" b="1" dirty="0">
              <a:latin typeface="Tw Cen MT" panose="020B0602020104020603" pitchFamily="34" charset="77"/>
            </a:endParaRPr>
          </a:p>
        </p:txBody>
      </p:sp>
    </p:spTree>
    <p:extLst>
      <p:ext uri="{BB962C8B-B14F-4D97-AF65-F5344CB8AC3E}">
        <p14:creationId xmlns:p14="http://schemas.microsoft.com/office/powerpoint/2010/main" val="1011373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18949A-E090-DE49-B643-5940E46DE974}"/>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Copy,Copy,Copy – Mark Earls</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
        <p:nvSpPr>
          <p:cNvPr id="5" name="Text Placeholder 1">
            <a:extLst>
              <a:ext uri="{FF2B5EF4-FFF2-40B4-BE49-F238E27FC236}">
                <a16:creationId xmlns:a16="http://schemas.microsoft.com/office/drawing/2014/main" id="{78A24381-89C4-4FFB-B057-43D96F9BAAA6}"/>
              </a:ext>
            </a:extLst>
          </p:cNvPr>
          <p:cNvSpPr txBox="1">
            <a:spLocks/>
          </p:cNvSpPr>
          <p:nvPr/>
        </p:nvSpPr>
        <p:spPr>
          <a:xfrm>
            <a:off x="1060928" y="0"/>
            <a:ext cx="11202192" cy="1021580"/>
          </a:xfrm>
          <a:prstGeom prst="rect">
            <a:avLst/>
          </a:prstGeom>
        </p:spPr>
        <p:txBody>
          <a:bodyPr anchor="ctr"/>
          <a:lstStyle>
            <a:lvl1pPr marL="0" indent="0" algn="l" defTabSz="914400" rtl="0" eaLnBrk="1" latinLnBrk="0" hangingPunct="1">
              <a:lnSpc>
                <a:spcPct val="90000"/>
              </a:lnSpc>
              <a:spcBef>
                <a:spcPts val="1000"/>
              </a:spcBef>
              <a:buFont typeface="Arial"/>
              <a:buNone/>
              <a:defRPr lang="en-US" sz="2000" b="1" kern="1200" dirty="0">
                <a:solidFill>
                  <a:srgbClr val="565656"/>
                </a:solidFill>
                <a:latin typeface="Tw Cen MT" panose="020B0602020104020603" pitchFamily="34" charset="77"/>
                <a:ea typeface="+mn-ea"/>
                <a:cs typeface="+mn-cs"/>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dirty="0"/>
              <a:t>What is the most common decision style? </a:t>
            </a:r>
          </a:p>
        </p:txBody>
      </p:sp>
      <p:pic>
        <p:nvPicPr>
          <p:cNvPr id="6" name="Picture 5">
            <a:extLst>
              <a:ext uri="{FF2B5EF4-FFF2-40B4-BE49-F238E27FC236}">
                <a16:creationId xmlns:a16="http://schemas.microsoft.com/office/drawing/2014/main" id="{71A12F02-B93E-4E65-85D6-1617F8D5E2E9}"/>
              </a:ext>
            </a:extLst>
          </p:cNvPr>
          <p:cNvPicPr>
            <a:picLocks noChangeAspect="1"/>
          </p:cNvPicPr>
          <p:nvPr/>
        </p:nvPicPr>
        <p:blipFill>
          <a:blip r:embed="rId3"/>
          <a:stretch>
            <a:fillRect/>
          </a:stretch>
        </p:blipFill>
        <p:spPr>
          <a:xfrm>
            <a:off x="2704046" y="1589981"/>
            <a:ext cx="6912393" cy="4598470"/>
          </a:xfrm>
          <a:prstGeom prst="rect">
            <a:avLst/>
          </a:prstGeom>
        </p:spPr>
      </p:pic>
    </p:spTree>
    <p:extLst>
      <p:ext uri="{BB962C8B-B14F-4D97-AF65-F5344CB8AC3E}">
        <p14:creationId xmlns:p14="http://schemas.microsoft.com/office/powerpoint/2010/main" val="112745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Collaborate with non-competitive brands </a:t>
            </a:r>
            <a:endParaRPr lang="en-GB" b="1" dirty="0"/>
          </a:p>
        </p:txBody>
      </p:sp>
      <p:pic>
        <p:nvPicPr>
          <p:cNvPr id="3" name="Picture 2" descr="Graphical user interface, text, application&#10;&#10;Description automatically generated">
            <a:extLst>
              <a:ext uri="{FF2B5EF4-FFF2-40B4-BE49-F238E27FC236}">
                <a16:creationId xmlns:a16="http://schemas.microsoft.com/office/drawing/2014/main" id="{42A4D681-E928-4D03-831D-CFB8E58DD3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976" y="1082308"/>
            <a:ext cx="8147422" cy="5044172"/>
          </a:xfrm>
          <a:prstGeom prst="rect">
            <a:avLst/>
          </a:prstGeom>
        </p:spPr>
      </p:pic>
    </p:spTree>
    <p:extLst>
      <p:ext uri="{BB962C8B-B14F-4D97-AF65-F5344CB8AC3E}">
        <p14:creationId xmlns:p14="http://schemas.microsoft.com/office/powerpoint/2010/main" val="2338235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46A698-6A76-4633-8C23-6CC0807F5A41}"/>
              </a:ext>
            </a:extLst>
          </p:cNvPr>
          <p:cNvSpPr txBox="1">
            <a:spLocks/>
          </p:cNvSpPr>
          <p:nvPr/>
        </p:nvSpPr>
        <p:spPr>
          <a:xfrm>
            <a:off x="592810" y="607101"/>
            <a:ext cx="11202192" cy="10215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3600" b="1" dirty="0">
                <a:latin typeface="Tw Cen MT" panose="020B0602020104020603" pitchFamily="34" charset="77"/>
              </a:rPr>
              <a:t>Agenda</a:t>
            </a:r>
          </a:p>
        </p:txBody>
      </p:sp>
      <p:sp>
        <p:nvSpPr>
          <p:cNvPr id="3" name="TextBox 2">
            <a:extLst>
              <a:ext uri="{FF2B5EF4-FFF2-40B4-BE49-F238E27FC236}">
                <a16:creationId xmlns:a16="http://schemas.microsoft.com/office/drawing/2014/main" id="{94832575-30C2-40F4-9CB6-92DE01775C7A}"/>
              </a:ext>
            </a:extLst>
          </p:cNvPr>
          <p:cNvSpPr txBox="1"/>
          <p:nvPr/>
        </p:nvSpPr>
        <p:spPr>
          <a:xfrm>
            <a:off x="648253" y="1326342"/>
            <a:ext cx="7564581" cy="2246769"/>
          </a:xfrm>
          <a:prstGeom prst="rect">
            <a:avLst/>
          </a:prstGeom>
          <a:noFill/>
        </p:spPr>
        <p:txBody>
          <a:bodyPr wrap="square" rtlCol="0">
            <a:spAutoFit/>
          </a:bodyPr>
          <a:lstStyle/>
          <a:p>
            <a:pPr marL="285750" indent="-285750">
              <a:buClr>
                <a:srgbClr val="CAEBE0"/>
              </a:buClr>
              <a:buFont typeface="Arial" panose="020B0604020202020204" pitchFamily="34" charset="0"/>
              <a:buChar char="•"/>
            </a:pPr>
            <a:r>
              <a:rPr lang="en-US" sz="2800" dirty="0"/>
              <a:t>Why does a value proposition matter?</a:t>
            </a:r>
          </a:p>
          <a:p>
            <a:pPr marL="285750" indent="-285750">
              <a:buClr>
                <a:srgbClr val="CAEBE0"/>
              </a:buClr>
              <a:buFont typeface="Arial" panose="020B0604020202020204" pitchFamily="34" charset="0"/>
              <a:buChar char="•"/>
            </a:pPr>
            <a:r>
              <a:rPr lang="en-US" sz="2800" dirty="0"/>
              <a:t>Competitor Analysis</a:t>
            </a:r>
          </a:p>
          <a:p>
            <a:pPr marL="285750" indent="-285750">
              <a:buClr>
                <a:srgbClr val="CAEBE0"/>
              </a:buClr>
              <a:buFont typeface="Arial" panose="020B0604020202020204" pitchFamily="34" charset="0"/>
              <a:buChar char="•"/>
            </a:pPr>
            <a:r>
              <a:rPr lang="en-US" sz="2800" dirty="0"/>
              <a:t>Product Offerings</a:t>
            </a:r>
          </a:p>
          <a:p>
            <a:pPr marL="285750" indent="-285750">
              <a:buClr>
                <a:srgbClr val="CAEBE0"/>
              </a:buClr>
              <a:buFont typeface="Arial" panose="020B0604020202020204" pitchFamily="34" charset="0"/>
              <a:buChar char="•"/>
            </a:pPr>
            <a:r>
              <a:rPr lang="en-US" sz="2800" dirty="0"/>
              <a:t>Strategies for Salience</a:t>
            </a:r>
          </a:p>
          <a:p>
            <a:pPr marL="285750" indent="-285750">
              <a:buClr>
                <a:srgbClr val="CAEBE0"/>
              </a:buClr>
              <a:buFont typeface="Arial" panose="020B0604020202020204" pitchFamily="34" charset="0"/>
              <a:buChar char="•"/>
            </a:pPr>
            <a:r>
              <a:rPr lang="en-US" sz="2800" dirty="0"/>
              <a:t>Next steps</a:t>
            </a:r>
            <a:endParaRPr lang="en-GB" sz="2800" dirty="0"/>
          </a:p>
        </p:txBody>
      </p:sp>
    </p:spTree>
    <p:extLst>
      <p:ext uri="{BB962C8B-B14F-4D97-AF65-F5344CB8AC3E}">
        <p14:creationId xmlns:p14="http://schemas.microsoft.com/office/powerpoint/2010/main" val="260391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US" dirty="0"/>
              <a:t>Make it hard to leave</a:t>
            </a:r>
            <a:endParaRPr lang="en-GB" b="1" dirty="0"/>
          </a:p>
        </p:txBody>
      </p:sp>
      <p:pic>
        <p:nvPicPr>
          <p:cNvPr id="4" name="Picture 3">
            <a:extLst>
              <a:ext uri="{FF2B5EF4-FFF2-40B4-BE49-F238E27FC236}">
                <a16:creationId xmlns:a16="http://schemas.microsoft.com/office/drawing/2014/main" id="{C9361CE7-F794-421B-8D11-169B5A8573EF}"/>
              </a:ext>
            </a:extLst>
          </p:cNvPr>
          <p:cNvPicPr>
            <a:picLocks noChangeAspect="1"/>
          </p:cNvPicPr>
          <p:nvPr/>
        </p:nvPicPr>
        <p:blipFill>
          <a:blip r:embed="rId3"/>
          <a:stretch>
            <a:fillRect/>
          </a:stretch>
        </p:blipFill>
        <p:spPr>
          <a:xfrm>
            <a:off x="812800" y="3507380"/>
            <a:ext cx="6289040" cy="2811069"/>
          </a:xfrm>
          <a:prstGeom prst="rect">
            <a:avLst/>
          </a:prstGeom>
        </p:spPr>
      </p:pic>
      <p:pic>
        <p:nvPicPr>
          <p:cNvPr id="6" name="Picture 5">
            <a:extLst>
              <a:ext uri="{FF2B5EF4-FFF2-40B4-BE49-F238E27FC236}">
                <a16:creationId xmlns:a16="http://schemas.microsoft.com/office/drawing/2014/main" id="{E9F3EAA5-5337-4F22-916A-4BAF30891A41}"/>
              </a:ext>
            </a:extLst>
          </p:cNvPr>
          <p:cNvPicPr>
            <a:picLocks noChangeAspect="1"/>
          </p:cNvPicPr>
          <p:nvPr/>
        </p:nvPicPr>
        <p:blipFill>
          <a:blip r:embed="rId4"/>
          <a:stretch>
            <a:fillRect/>
          </a:stretch>
        </p:blipFill>
        <p:spPr>
          <a:xfrm>
            <a:off x="1039091" y="1071694"/>
            <a:ext cx="3572510" cy="2667858"/>
          </a:xfrm>
          <a:prstGeom prst="rect">
            <a:avLst/>
          </a:prstGeom>
        </p:spPr>
      </p:pic>
    </p:spTree>
    <p:extLst>
      <p:ext uri="{BB962C8B-B14F-4D97-AF65-F5344CB8AC3E}">
        <p14:creationId xmlns:p14="http://schemas.microsoft.com/office/powerpoint/2010/main" val="317275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Other Marketing Strategies for Salience (1): </a:t>
            </a:r>
            <a:endParaRPr lang="en-GB" b="1" dirty="0"/>
          </a:p>
        </p:txBody>
      </p:sp>
      <p:sp>
        <p:nvSpPr>
          <p:cNvPr id="7" name="TextBox 6">
            <a:extLst>
              <a:ext uri="{FF2B5EF4-FFF2-40B4-BE49-F238E27FC236}">
                <a16:creationId xmlns:a16="http://schemas.microsoft.com/office/drawing/2014/main" id="{7918949A-E090-DE49-B643-5940E46DE974}"/>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Copy,Copy,Copy – Mark Earls</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
        <p:nvSpPr>
          <p:cNvPr id="11" name="TextBox 10">
            <a:extLst>
              <a:ext uri="{FF2B5EF4-FFF2-40B4-BE49-F238E27FC236}">
                <a16:creationId xmlns:a16="http://schemas.microsoft.com/office/drawing/2014/main" id="{D240F7F1-98C8-4B4D-B8A8-78C69E971F1D}"/>
              </a:ext>
            </a:extLst>
          </p:cNvPr>
          <p:cNvSpPr txBox="1"/>
          <p:nvPr/>
        </p:nvSpPr>
        <p:spPr>
          <a:xfrm>
            <a:off x="463104" y="1184689"/>
            <a:ext cx="4794696" cy="1169551"/>
          </a:xfrm>
          <a:prstGeom prst="rect">
            <a:avLst/>
          </a:prstGeom>
          <a:solidFill>
            <a:schemeClr val="tx2"/>
          </a:solidFill>
        </p:spPr>
        <p:txBody>
          <a:bodyPr wrap="square" rtlCol="0">
            <a:spAutoFit/>
          </a:bodyPr>
          <a:lstStyle/>
          <a:p>
            <a:pPr marL="342900" indent="-342900">
              <a:buAutoNum type="arabicPeriod"/>
            </a:pPr>
            <a:r>
              <a:rPr lang="en-GB" sz="1600" dirty="0">
                <a:solidFill>
                  <a:schemeClr val="bg1"/>
                </a:solidFill>
              </a:rPr>
              <a:t>Seek fame at all costs.</a:t>
            </a:r>
          </a:p>
          <a:p>
            <a:pPr marL="342900" indent="-342900">
              <a:buAutoNum type="arabicPeriod"/>
            </a:pPr>
            <a:endParaRPr lang="en-GB" sz="1400" dirty="0">
              <a:solidFill>
                <a:schemeClr val="bg1"/>
              </a:solidFill>
            </a:endParaRPr>
          </a:p>
          <a:p>
            <a:r>
              <a:rPr lang="en-GB" sz="1400" dirty="0">
                <a:solidFill>
                  <a:schemeClr val="bg1"/>
                </a:solidFill>
              </a:rPr>
              <a:t>Go Compare use humour and opera singer to get attention. </a:t>
            </a:r>
          </a:p>
          <a:p>
            <a:endParaRPr lang="en-GB" sz="1400" dirty="0">
              <a:solidFill>
                <a:schemeClr val="bg1"/>
              </a:solidFill>
            </a:endParaRPr>
          </a:p>
          <a:p>
            <a:r>
              <a:rPr lang="en-GB" sz="1200" dirty="0">
                <a:solidFill>
                  <a:schemeClr val="bg1"/>
                </a:solidFill>
              </a:rPr>
              <a:t>. </a:t>
            </a:r>
          </a:p>
        </p:txBody>
      </p:sp>
      <p:grpSp>
        <p:nvGrpSpPr>
          <p:cNvPr id="12" name="Group 11">
            <a:extLst>
              <a:ext uri="{FF2B5EF4-FFF2-40B4-BE49-F238E27FC236}">
                <a16:creationId xmlns:a16="http://schemas.microsoft.com/office/drawing/2014/main" id="{FA63CD89-3245-4D5B-989A-492C77A3A854}"/>
              </a:ext>
            </a:extLst>
          </p:cNvPr>
          <p:cNvGrpSpPr/>
          <p:nvPr/>
        </p:nvGrpSpPr>
        <p:grpSpPr>
          <a:xfrm>
            <a:off x="2479328" y="3150097"/>
            <a:ext cx="4158462" cy="1368152"/>
            <a:chOff x="107504" y="2219127"/>
            <a:chExt cx="4716524" cy="1872208"/>
          </a:xfrm>
        </p:grpSpPr>
        <p:sp>
          <p:nvSpPr>
            <p:cNvPr id="13" name="Rectangle 12">
              <a:extLst>
                <a:ext uri="{FF2B5EF4-FFF2-40B4-BE49-F238E27FC236}">
                  <a16:creationId xmlns:a16="http://schemas.microsoft.com/office/drawing/2014/main" id="{2CEFACFE-532C-468B-90D3-E6AD9303AC04}"/>
                </a:ext>
              </a:extLst>
            </p:cNvPr>
            <p:cNvSpPr/>
            <p:nvPr/>
          </p:nvSpPr>
          <p:spPr>
            <a:xfrm>
              <a:off x="107504" y="2219127"/>
              <a:ext cx="4716524" cy="18722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D11DA6A4-24F6-4278-808E-A29ED9347288}"/>
                </a:ext>
              </a:extLst>
            </p:cNvPr>
            <p:cNvSpPr txBox="1"/>
            <p:nvPr/>
          </p:nvSpPr>
          <p:spPr>
            <a:xfrm>
              <a:off x="161510" y="2384985"/>
              <a:ext cx="4608512" cy="1010803"/>
            </a:xfrm>
            <a:prstGeom prst="rect">
              <a:avLst/>
            </a:prstGeom>
            <a:noFill/>
          </p:spPr>
          <p:txBody>
            <a:bodyPr wrap="square" rtlCol="0">
              <a:spAutoFit/>
            </a:bodyPr>
            <a:lstStyle/>
            <a:p>
              <a:r>
                <a:rPr lang="en-GB" sz="1600" dirty="0">
                  <a:solidFill>
                    <a:schemeClr val="bg1"/>
                  </a:solidFill>
                </a:rPr>
                <a:t>2. Shout louder. </a:t>
              </a:r>
            </a:p>
            <a:p>
              <a:endParaRPr lang="en-GB" sz="1200" dirty="0">
                <a:solidFill>
                  <a:schemeClr val="bg1"/>
                </a:solidFill>
              </a:endParaRPr>
            </a:p>
            <a:p>
              <a:r>
                <a:rPr lang="en-GB" sz="1400" dirty="0">
                  <a:solidFill>
                    <a:schemeClr val="bg1"/>
                  </a:solidFill>
                </a:rPr>
                <a:t>Compare The Market  use this strategy. </a:t>
              </a:r>
            </a:p>
          </p:txBody>
        </p:sp>
      </p:grpSp>
      <p:sp>
        <p:nvSpPr>
          <p:cNvPr id="17" name="TextBox 16">
            <a:extLst>
              <a:ext uri="{FF2B5EF4-FFF2-40B4-BE49-F238E27FC236}">
                <a16:creationId xmlns:a16="http://schemas.microsoft.com/office/drawing/2014/main" id="{D44429B8-8204-4717-8BC1-425D352D0B1C}"/>
              </a:ext>
            </a:extLst>
          </p:cNvPr>
          <p:cNvSpPr txBox="1"/>
          <p:nvPr/>
        </p:nvSpPr>
        <p:spPr>
          <a:xfrm>
            <a:off x="4639568" y="4806281"/>
            <a:ext cx="4716524" cy="1415772"/>
          </a:xfrm>
          <a:prstGeom prst="rect">
            <a:avLst/>
          </a:prstGeom>
          <a:solidFill>
            <a:schemeClr val="tx2"/>
          </a:solidFill>
        </p:spPr>
        <p:txBody>
          <a:bodyPr wrap="square" rtlCol="0">
            <a:spAutoFit/>
          </a:bodyPr>
          <a:lstStyle/>
          <a:p>
            <a:pPr marL="342900" indent="-342900">
              <a:buAutoNum type="arabicPeriod" startAt="3"/>
            </a:pPr>
            <a:r>
              <a:rPr lang="en-GB" sz="1600" dirty="0">
                <a:solidFill>
                  <a:schemeClr val="bg1"/>
                </a:solidFill>
              </a:rPr>
              <a:t>Make it easier to choose you!</a:t>
            </a:r>
          </a:p>
          <a:p>
            <a:pPr marL="228600" indent="-228600">
              <a:buAutoNum type="arabicPeriod" startAt="3"/>
            </a:pPr>
            <a:endParaRPr lang="en-GB" sz="1400" dirty="0">
              <a:solidFill>
                <a:schemeClr val="bg1"/>
              </a:solidFill>
            </a:endParaRPr>
          </a:p>
          <a:p>
            <a:r>
              <a:rPr lang="en-GB" sz="1400" dirty="0">
                <a:solidFill>
                  <a:schemeClr val="bg1"/>
                </a:solidFill>
              </a:rPr>
              <a:t>Availability is an important  cognitive factor in shaping buyer behaviour. Trying to become the default  option is a powerful strategy as people are lazy and will often go for the path of least resistance</a:t>
            </a:r>
            <a:r>
              <a:rPr lang="en-GB" sz="1200" dirty="0">
                <a:solidFill>
                  <a:schemeClr val="bg1"/>
                </a:solidFill>
              </a:rPr>
              <a:t>. </a:t>
            </a:r>
          </a:p>
        </p:txBody>
      </p:sp>
    </p:spTree>
    <p:extLst>
      <p:ext uri="{BB962C8B-B14F-4D97-AF65-F5344CB8AC3E}">
        <p14:creationId xmlns:p14="http://schemas.microsoft.com/office/powerpoint/2010/main" val="4728734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Marketing Strategies for Salience (2): </a:t>
            </a:r>
            <a:endParaRPr lang="en-GB" b="1" dirty="0"/>
          </a:p>
        </p:txBody>
      </p:sp>
      <p:sp>
        <p:nvSpPr>
          <p:cNvPr id="7" name="TextBox 6">
            <a:extLst>
              <a:ext uri="{FF2B5EF4-FFF2-40B4-BE49-F238E27FC236}">
                <a16:creationId xmlns:a16="http://schemas.microsoft.com/office/drawing/2014/main" id="{7918949A-E090-DE49-B643-5940E46DE974}"/>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Copy,Copy,Copy – Mark Earls</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
        <p:nvSpPr>
          <p:cNvPr id="23" name="TextBox 22">
            <a:extLst>
              <a:ext uri="{FF2B5EF4-FFF2-40B4-BE49-F238E27FC236}">
                <a16:creationId xmlns:a16="http://schemas.microsoft.com/office/drawing/2014/main" id="{C7ADD02C-8A05-407D-8F0B-04E231B0FF03}"/>
              </a:ext>
            </a:extLst>
          </p:cNvPr>
          <p:cNvSpPr txBox="1"/>
          <p:nvPr/>
        </p:nvSpPr>
        <p:spPr>
          <a:xfrm>
            <a:off x="2260888" y="2452252"/>
            <a:ext cx="4608512" cy="1446550"/>
          </a:xfrm>
          <a:prstGeom prst="rect">
            <a:avLst/>
          </a:prstGeom>
          <a:solidFill>
            <a:schemeClr val="tx2"/>
          </a:solidFill>
        </p:spPr>
        <p:txBody>
          <a:bodyPr wrap="square" rtlCol="0">
            <a:spAutoFit/>
          </a:bodyPr>
          <a:lstStyle/>
          <a:p>
            <a:r>
              <a:rPr lang="en-GB" sz="1600" dirty="0">
                <a:solidFill>
                  <a:schemeClr val="bg1"/>
                </a:solidFill>
              </a:rPr>
              <a:t>5. Make it harder to choose anyone else. </a:t>
            </a:r>
          </a:p>
          <a:p>
            <a:endParaRPr lang="en-GB" sz="1600" dirty="0">
              <a:solidFill>
                <a:schemeClr val="bg1"/>
              </a:solidFill>
            </a:endParaRPr>
          </a:p>
          <a:p>
            <a:r>
              <a:rPr lang="en-GB" sz="1400" dirty="0">
                <a:solidFill>
                  <a:schemeClr val="bg1"/>
                </a:solidFill>
              </a:rPr>
              <a:t>Ubiquity also means effective exclusivity. Buying distribution through partnerships with other brands involved in the  delivery of your product can be a  highly effective strategy to gain market share over competitor brands.  </a:t>
            </a:r>
          </a:p>
        </p:txBody>
      </p:sp>
      <p:sp>
        <p:nvSpPr>
          <p:cNvPr id="13" name="TextBox 12">
            <a:extLst>
              <a:ext uri="{FF2B5EF4-FFF2-40B4-BE49-F238E27FC236}">
                <a16:creationId xmlns:a16="http://schemas.microsoft.com/office/drawing/2014/main" id="{883F2BF6-838C-4B54-9B08-17312DF537EB}"/>
              </a:ext>
            </a:extLst>
          </p:cNvPr>
          <p:cNvSpPr txBox="1"/>
          <p:nvPr/>
        </p:nvSpPr>
        <p:spPr>
          <a:xfrm>
            <a:off x="666304" y="1056944"/>
            <a:ext cx="5246614" cy="954107"/>
          </a:xfrm>
          <a:prstGeom prst="rect">
            <a:avLst/>
          </a:prstGeom>
          <a:solidFill>
            <a:schemeClr val="tx2"/>
          </a:solidFill>
        </p:spPr>
        <p:txBody>
          <a:bodyPr wrap="square" rtlCol="0">
            <a:spAutoFit/>
          </a:bodyPr>
          <a:lstStyle/>
          <a:p>
            <a:pPr marL="228600" indent="-228600">
              <a:buFont typeface="+mj-lt"/>
              <a:buAutoNum type="arabicPeriod" startAt="4"/>
            </a:pPr>
            <a:r>
              <a:rPr lang="en-GB" sz="1600" dirty="0">
                <a:solidFill>
                  <a:schemeClr val="bg1"/>
                </a:solidFill>
              </a:rPr>
              <a:t>Reward those who  have chosen you before</a:t>
            </a:r>
            <a:r>
              <a:rPr lang="en-GB" sz="1200" dirty="0">
                <a:solidFill>
                  <a:schemeClr val="bg1"/>
                </a:solidFill>
              </a:rPr>
              <a:t>.</a:t>
            </a:r>
          </a:p>
          <a:p>
            <a:pPr marL="228600" indent="-228600">
              <a:buAutoNum type="arabicPeriod" startAt="4"/>
            </a:pPr>
            <a:endParaRPr lang="en-GB" sz="1200" dirty="0">
              <a:solidFill>
                <a:schemeClr val="bg1"/>
              </a:solidFill>
            </a:endParaRPr>
          </a:p>
          <a:p>
            <a:r>
              <a:rPr lang="en-GB" sz="1400" dirty="0">
                <a:solidFill>
                  <a:schemeClr val="bg1"/>
                </a:solidFill>
              </a:rPr>
              <a:t>Loyalty cards, loyalty discounts and random acts of kindness (RAOK’s) such as birthday cards or gifts. </a:t>
            </a:r>
          </a:p>
        </p:txBody>
      </p:sp>
      <p:sp>
        <p:nvSpPr>
          <p:cNvPr id="15" name="Rectangle 14">
            <a:extLst>
              <a:ext uri="{FF2B5EF4-FFF2-40B4-BE49-F238E27FC236}">
                <a16:creationId xmlns:a16="http://schemas.microsoft.com/office/drawing/2014/main" id="{A7BE544E-3503-4A9B-801E-8D6C182A8DF7}"/>
              </a:ext>
            </a:extLst>
          </p:cNvPr>
          <p:cNvSpPr/>
          <p:nvPr/>
        </p:nvSpPr>
        <p:spPr>
          <a:xfrm>
            <a:off x="4953824" y="4485094"/>
            <a:ext cx="5328592" cy="110991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16209AF3-DF64-4339-8954-1804DA1C1EE1}"/>
              </a:ext>
            </a:extLst>
          </p:cNvPr>
          <p:cNvSpPr txBox="1"/>
          <p:nvPr/>
        </p:nvSpPr>
        <p:spPr>
          <a:xfrm>
            <a:off x="4994813" y="4622245"/>
            <a:ext cx="5246614" cy="954107"/>
          </a:xfrm>
          <a:prstGeom prst="rect">
            <a:avLst/>
          </a:prstGeom>
          <a:noFill/>
        </p:spPr>
        <p:txBody>
          <a:bodyPr wrap="square" rtlCol="0">
            <a:spAutoFit/>
          </a:bodyPr>
          <a:lstStyle/>
          <a:p>
            <a:r>
              <a:rPr lang="en-GB" sz="1600" dirty="0">
                <a:solidFill>
                  <a:schemeClr val="bg1"/>
                </a:solidFill>
              </a:rPr>
              <a:t>6. Use aggressive price points to drive choice</a:t>
            </a:r>
            <a:r>
              <a:rPr lang="en-GB" sz="1200" dirty="0">
                <a:solidFill>
                  <a:schemeClr val="bg1"/>
                </a:solidFill>
              </a:rPr>
              <a:t>.</a:t>
            </a:r>
          </a:p>
          <a:p>
            <a:pPr marL="228600" indent="-228600">
              <a:buAutoNum type="arabicPeriod" startAt="7"/>
            </a:pPr>
            <a:endParaRPr lang="en-GB" sz="1200" dirty="0">
              <a:solidFill>
                <a:schemeClr val="bg1"/>
              </a:solidFill>
            </a:endParaRPr>
          </a:p>
          <a:p>
            <a:r>
              <a:rPr lang="en-GB" sz="1400" dirty="0">
                <a:solidFill>
                  <a:schemeClr val="bg1"/>
                </a:solidFill>
              </a:rPr>
              <a:t>Aggressive cost cutting is a common strategy to cut through but is expensive to maintain and reduces margins</a:t>
            </a:r>
          </a:p>
        </p:txBody>
      </p:sp>
    </p:spTree>
    <p:extLst>
      <p:ext uri="{BB962C8B-B14F-4D97-AF65-F5344CB8AC3E}">
        <p14:creationId xmlns:p14="http://schemas.microsoft.com/office/powerpoint/2010/main" val="41094397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Marketing Strategies for Salience (3): </a:t>
            </a:r>
            <a:endParaRPr lang="en-GB" b="1" dirty="0"/>
          </a:p>
        </p:txBody>
      </p:sp>
      <p:sp>
        <p:nvSpPr>
          <p:cNvPr id="7" name="TextBox 6">
            <a:extLst>
              <a:ext uri="{FF2B5EF4-FFF2-40B4-BE49-F238E27FC236}">
                <a16:creationId xmlns:a16="http://schemas.microsoft.com/office/drawing/2014/main" id="{7918949A-E090-DE49-B643-5940E46DE974}"/>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Copy,Copy,Copy – Mark Earls</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sp>
        <p:nvSpPr>
          <p:cNvPr id="23" name="TextBox 22">
            <a:extLst>
              <a:ext uri="{FF2B5EF4-FFF2-40B4-BE49-F238E27FC236}">
                <a16:creationId xmlns:a16="http://schemas.microsoft.com/office/drawing/2014/main" id="{DCD4E80E-4E66-4B39-B6A7-7B1DF8C94923}"/>
              </a:ext>
            </a:extLst>
          </p:cNvPr>
          <p:cNvSpPr txBox="1"/>
          <p:nvPr/>
        </p:nvSpPr>
        <p:spPr>
          <a:xfrm>
            <a:off x="623392" y="1424920"/>
            <a:ext cx="5472608" cy="1231106"/>
          </a:xfrm>
          <a:prstGeom prst="rect">
            <a:avLst/>
          </a:prstGeom>
          <a:solidFill>
            <a:schemeClr val="tx2"/>
          </a:solidFill>
        </p:spPr>
        <p:txBody>
          <a:bodyPr wrap="square" rtlCol="0">
            <a:spAutoFit/>
          </a:bodyPr>
          <a:lstStyle/>
          <a:p>
            <a:r>
              <a:rPr lang="en-GB" sz="1600" dirty="0">
                <a:solidFill>
                  <a:schemeClr val="bg1"/>
                </a:solidFill>
              </a:rPr>
              <a:t>7. Eye watering discounts and events.  </a:t>
            </a:r>
          </a:p>
          <a:p>
            <a:pPr marL="342900" indent="-342900">
              <a:buFont typeface="+mj-lt"/>
              <a:buAutoNum type="arabicPeriod" startAt="9"/>
            </a:pPr>
            <a:endParaRPr lang="en-GB" sz="1600" dirty="0">
              <a:solidFill>
                <a:schemeClr val="bg1"/>
              </a:solidFill>
            </a:endParaRPr>
          </a:p>
          <a:p>
            <a:r>
              <a:rPr lang="en-GB" sz="1400" dirty="0">
                <a:solidFill>
                  <a:schemeClr val="bg1"/>
                </a:solidFill>
              </a:rPr>
              <a:t>Heavy discounting and discount based events can help drive short-term sales. This can include traditional promotions as well as events such as Black Friday and Cyber Monday.  </a:t>
            </a:r>
          </a:p>
        </p:txBody>
      </p:sp>
      <p:sp>
        <p:nvSpPr>
          <p:cNvPr id="13" name="TextBox 12">
            <a:extLst>
              <a:ext uri="{FF2B5EF4-FFF2-40B4-BE49-F238E27FC236}">
                <a16:creationId xmlns:a16="http://schemas.microsoft.com/office/drawing/2014/main" id="{EEA7F1CA-7212-4308-9D11-23FDADB8AF48}"/>
              </a:ext>
            </a:extLst>
          </p:cNvPr>
          <p:cNvSpPr txBox="1"/>
          <p:nvPr/>
        </p:nvSpPr>
        <p:spPr>
          <a:xfrm>
            <a:off x="2116477" y="3032424"/>
            <a:ext cx="5246614" cy="1169551"/>
          </a:xfrm>
          <a:prstGeom prst="rect">
            <a:avLst/>
          </a:prstGeom>
          <a:solidFill>
            <a:schemeClr val="tx2"/>
          </a:solidFill>
        </p:spPr>
        <p:txBody>
          <a:bodyPr wrap="square" rtlCol="0">
            <a:spAutoFit/>
          </a:bodyPr>
          <a:lstStyle/>
          <a:p>
            <a:r>
              <a:rPr lang="en-GB" sz="1600" dirty="0">
                <a:solidFill>
                  <a:schemeClr val="bg1"/>
                </a:solidFill>
              </a:rPr>
              <a:t>8. Promote an unusual and irrelevant feature</a:t>
            </a:r>
            <a:r>
              <a:rPr lang="en-GB" sz="1200" dirty="0">
                <a:solidFill>
                  <a:schemeClr val="bg1"/>
                </a:solidFill>
              </a:rPr>
              <a:t>.</a:t>
            </a:r>
          </a:p>
          <a:p>
            <a:endParaRPr lang="en-GB" sz="1200" dirty="0">
              <a:solidFill>
                <a:schemeClr val="bg1"/>
              </a:solidFill>
            </a:endParaRPr>
          </a:p>
          <a:p>
            <a:r>
              <a:rPr lang="en-GB" sz="1400" dirty="0">
                <a:solidFill>
                  <a:schemeClr val="bg1"/>
                </a:solidFill>
              </a:rPr>
              <a:t>The main stream beer market has been prone to this as Boddingtons promoted a widget in the can to recreate the qualities of draught beer.  </a:t>
            </a:r>
          </a:p>
        </p:txBody>
      </p:sp>
      <p:sp>
        <p:nvSpPr>
          <p:cNvPr id="24" name="TextBox 23">
            <a:extLst>
              <a:ext uri="{FF2B5EF4-FFF2-40B4-BE49-F238E27FC236}">
                <a16:creationId xmlns:a16="http://schemas.microsoft.com/office/drawing/2014/main" id="{FB9D44E5-920D-4B95-AABC-D89019AED873}"/>
              </a:ext>
            </a:extLst>
          </p:cNvPr>
          <p:cNvSpPr txBox="1"/>
          <p:nvPr/>
        </p:nvSpPr>
        <p:spPr>
          <a:xfrm>
            <a:off x="5872624" y="4321493"/>
            <a:ext cx="5384656" cy="1877437"/>
          </a:xfrm>
          <a:prstGeom prst="rect">
            <a:avLst/>
          </a:prstGeom>
          <a:solidFill>
            <a:schemeClr val="tx2"/>
          </a:solidFill>
        </p:spPr>
        <p:txBody>
          <a:bodyPr wrap="square" rtlCol="0">
            <a:spAutoFit/>
          </a:bodyPr>
          <a:lstStyle/>
          <a:p>
            <a:r>
              <a:rPr lang="en-GB" sz="1600" dirty="0">
                <a:solidFill>
                  <a:schemeClr val="bg1"/>
                </a:solidFill>
              </a:rPr>
              <a:t>9. Highlight cost of delay.  </a:t>
            </a:r>
          </a:p>
          <a:p>
            <a:pPr marL="342900" indent="-342900">
              <a:buFont typeface="+mj-lt"/>
              <a:buAutoNum type="arabicPeriod" startAt="12"/>
            </a:pPr>
            <a:endParaRPr lang="en-GB" sz="1600" dirty="0">
              <a:solidFill>
                <a:schemeClr val="bg1"/>
              </a:solidFill>
            </a:endParaRPr>
          </a:p>
          <a:p>
            <a:r>
              <a:rPr lang="en-GB" sz="1400" dirty="0">
                <a:solidFill>
                  <a:schemeClr val="bg1"/>
                </a:solidFill>
              </a:rPr>
              <a:t>Get people to focus on the financial penalties of delay as people are loss averse and don’t like to feel regret if they miss out on a limited offer. Scarcity also makes something appear to be more valuable than if there is no restriction on its availability. Those endless furniture sales that ‘must end Monday’  or the money you can save on a holiday, but only if you act now.   </a:t>
            </a:r>
          </a:p>
        </p:txBody>
      </p:sp>
    </p:spTree>
    <p:extLst>
      <p:ext uri="{BB962C8B-B14F-4D97-AF65-F5344CB8AC3E}">
        <p14:creationId xmlns:p14="http://schemas.microsoft.com/office/powerpoint/2010/main" val="5806672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US" b="1" dirty="0"/>
              <a:t>Next Steps</a:t>
            </a:r>
            <a:endParaRPr lang="en-GB" b="1" dirty="0"/>
          </a:p>
        </p:txBody>
      </p:sp>
      <p:sp>
        <p:nvSpPr>
          <p:cNvPr id="5" name="TextBox 4">
            <a:extLst>
              <a:ext uri="{FF2B5EF4-FFF2-40B4-BE49-F238E27FC236}">
                <a16:creationId xmlns:a16="http://schemas.microsoft.com/office/drawing/2014/main" id="{381ABC0E-9CFC-4D29-9418-ECD4F77E37C3}"/>
              </a:ext>
            </a:extLst>
          </p:cNvPr>
          <p:cNvSpPr txBox="1"/>
          <p:nvPr/>
        </p:nvSpPr>
        <p:spPr>
          <a:xfrm>
            <a:off x="1270000" y="1813560"/>
            <a:ext cx="926592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New brand purpose should inform the development of  brand value proposition.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 testing to inform the process by measuring engagement with different proposed value propositions.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 test can validate different treatments of value propositions using imagery, tag lines, copy,  tone of voice and campaign offers. </a:t>
            </a:r>
          </a:p>
        </p:txBody>
      </p:sp>
    </p:spTree>
    <p:extLst>
      <p:ext uri="{BB962C8B-B14F-4D97-AF65-F5344CB8AC3E}">
        <p14:creationId xmlns:p14="http://schemas.microsoft.com/office/powerpoint/2010/main" val="2272643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1D00B-9E68-4163-B1EF-176F4388A358}"/>
              </a:ext>
            </a:extLst>
          </p:cNvPr>
          <p:cNvSpPr txBox="1">
            <a:spLocks/>
          </p:cNvSpPr>
          <p:nvPr/>
        </p:nvSpPr>
        <p:spPr>
          <a:xfrm>
            <a:off x="731355" y="2918210"/>
            <a:ext cx="11202192" cy="10215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600" b="1" dirty="0">
                <a:latin typeface="Tw Cen MT" panose="020B0602020104020603" pitchFamily="34" charset="77"/>
              </a:rPr>
              <a:t>Why Value Propositions?</a:t>
            </a:r>
            <a:endParaRPr lang="en-GB" sz="3600" b="1" dirty="0">
              <a:latin typeface="Tw Cen MT" panose="020B0602020104020603" pitchFamily="34" charset="77"/>
            </a:endParaRPr>
          </a:p>
        </p:txBody>
      </p:sp>
    </p:spTree>
    <p:extLst>
      <p:ext uri="{BB962C8B-B14F-4D97-AF65-F5344CB8AC3E}">
        <p14:creationId xmlns:p14="http://schemas.microsoft.com/office/powerpoint/2010/main" val="577766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Why have a Value Proposition?</a:t>
            </a:r>
            <a:endParaRPr lang="en-GB" b="1" dirty="0"/>
          </a:p>
        </p:txBody>
      </p:sp>
      <p:pic>
        <p:nvPicPr>
          <p:cNvPr id="3" name="Picture 2">
            <a:extLst>
              <a:ext uri="{FF2B5EF4-FFF2-40B4-BE49-F238E27FC236}">
                <a16:creationId xmlns:a16="http://schemas.microsoft.com/office/drawing/2014/main" id="{4A76D02C-8EF2-46BC-AF9C-FD557F9CEF86}"/>
              </a:ext>
            </a:extLst>
          </p:cNvPr>
          <p:cNvPicPr>
            <a:picLocks noChangeAspect="1"/>
          </p:cNvPicPr>
          <p:nvPr/>
        </p:nvPicPr>
        <p:blipFill>
          <a:blip r:embed="rId3"/>
          <a:stretch>
            <a:fillRect/>
          </a:stretch>
        </p:blipFill>
        <p:spPr>
          <a:xfrm>
            <a:off x="1185420" y="1206828"/>
            <a:ext cx="9342204" cy="5595292"/>
          </a:xfrm>
          <a:prstGeom prst="rect">
            <a:avLst/>
          </a:prstGeom>
        </p:spPr>
      </p:pic>
      <p:sp>
        <p:nvSpPr>
          <p:cNvPr id="4" name="TextBox 3">
            <a:extLst>
              <a:ext uri="{FF2B5EF4-FFF2-40B4-BE49-F238E27FC236}">
                <a16:creationId xmlns:a16="http://schemas.microsoft.com/office/drawing/2014/main" id="{43E12BDA-9BBE-4F96-8F43-7ABC10511772}"/>
              </a:ext>
            </a:extLst>
          </p:cNvPr>
          <p:cNvSpPr txBox="1"/>
          <p:nvPr/>
        </p:nvSpPr>
        <p:spPr>
          <a:xfrm>
            <a:off x="1148080" y="1163320"/>
            <a:ext cx="1884680" cy="369332"/>
          </a:xfrm>
          <a:prstGeom prst="rect">
            <a:avLst/>
          </a:prstGeom>
          <a:noFill/>
        </p:spPr>
        <p:txBody>
          <a:bodyPr wrap="square" rtlCol="0">
            <a:spAutoFit/>
          </a:bodyPr>
          <a:lstStyle/>
          <a:p>
            <a:r>
              <a:rPr lang="en-US" dirty="0"/>
              <a:t>Customer Centric</a:t>
            </a:r>
            <a:endParaRPr lang="en-GB" dirty="0"/>
          </a:p>
        </p:txBody>
      </p:sp>
    </p:spTree>
    <p:extLst>
      <p:ext uri="{BB962C8B-B14F-4D97-AF65-F5344CB8AC3E}">
        <p14:creationId xmlns:p14="http://schemas.microsoft.com/office/powerpoint/2010/main" val="1657214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US" b="1" dirty="0">
                <a:latin typeface="Tw Cen MT"/>
                <a:cs typeface="Calibri"/>
              </a:rPr>
              <a:t>What are the benefits?</a:t>
            </a:r>
            <a:endParaRPr lang="en-GB" b="1" dirty="0"/>
          </a:p>
        </p:txBody>
      </p:sp>
      <p:sp>
        <p:nvSpPr>
          <p:cNvPr id="5" name="TextBox 4">
            <a:extLst>
              <a:ext uri="{FF2B5EF4-FFF2-40B4-BE49-F238E27FC236}">
                <a16:creationId xmlns:a16="http://schemas.microsoft.com/office/drawing/2014/main" id="{381ABC0E-9CFC-4D29-9418-ECD4F77E37C3}"/>
              </a:ext>
            </a:extLst>
          </p:cNvPr>
          <p:cNvSpPr txBox="1"/>
          <p:nvPr/>
        </p:nvSpPr>
        <p:spPr>
          <a:xfrm>
            <a:off x="1270000" y="1813560"/>
            <a:ext cx="926592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It tells the customer why they should buy from you rather than your competitors. It communicates a unique differentiation.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Improves customer understanding and engagement. This allows prospects to understand the value of your brand’s products and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Attracts the right kind of customer and increases the quantity but also the quality of prospects.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Competing solely on price is never a good idea as it becomes a commodity and margins will be minimized.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allows brands to charge a premium as they become more trusted and valued.</a:t>
            </a:r>
            <a:endParaRPr lang="en-GB" dirty="0"/>
          </a:p>
        </p:txBody>
      </p:sp>
    </p:spTree>
    <p:extLst>
      <p:ext uri="{BB962C8B-B14F-4D97-AF65-F5344CB8AC3E}">
        <p14:creationId xmlns:p14="http://schemas.microsoft.com/office/powerpoint/2010/main" val="3723752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How specific does a Value Proposition need to be?</a:t>
            </a:r>
            <a:endParaRPr lang="en-GB" b="1" dirty="0"/>
          </a:p>
        </p:txBody>
      </p:sp>
      <p:cxnSp>
        <p:nvCxnSpPr>
          <p:cNvPr id="7" name="Straight Connector 6">
            <a:extLst>
              <a:ext uri="{FF2B5EF4-FFF2-40B4-BE49-F238E27FC236}">
                <a16:creationId xmlns:a16="http://schemas.microsoft.com/office/drawing/2014/main" id="{48C7BF32-71F8-40F1-B2E6-3DF3D6D1D928}"/>
              </a:ext>
            </a:extLst>
          </p:cNvPr>
          <p:cNvCxnSpPr>
            <a:cxnSpLocks/>
          </p:cNvCxnSpPr>
          <p:nvPr/>
        </p:nvCxnSpPr>
        <p:spPr>
          <a:xfrm>
            <a:off x="2931160" y="2458720"/>
            <a:ext cx="6238240"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8A6413C-DD4F-458A-9111-FD412B27A91F}"/>
              </a:ext>
            </a:extLst>
          </p:cNvPr>
          <p:cNvSpPr txBox="1"/>
          <p:nvPr/>
        </p:nvSpPr>
        <p:spPr>
          <a:xfrm>
            <a:off x="3669030" y="1327110"/>
            <a:ext cx="1784350" cy="369332"/>
          </a:xfrm>
          <a:prstGeom prst="rect">
            <a:avLst/>
          </a:prstGeom>
          <a:noFill/>
        </p:spPr>
        <p:txBody>
          <a:bodyPr wrap="square">
            <a:spAutoFit/>
          </a:bodyPr>
          <a:lstStyle/>
          <a:p>
            <a:r>
              <a:rPr lang="en-US" dirty="0"/>
              <a:t>Macro Benefit:</a:t>
            </a:r>
          </a:p>
        </p:txBody>
      </p:sp>
      <p:sp>
        <p:nvSpPr>
          <p:cNvPr id="12" name="TextBox 11">
            <a:extLst>
              <a:ext uri="{FF2B5EF4-FFF2-40B4-BE49-F238E27FC236}">
                <a16:creationId xmlns:a16="http://schemas.microsoft.com/office/drawing/2014/main" id="{5871A527-23ED-4A84-B202-4FFC68B60C64}"/>
              </a:ext>
            </a:extLst>
          </p:cNvPr>
          <p:cNvSpPr txBox="1"/>
          <p:nvPr/>
        </p:nvSpPr>
        <p:spPr>
          <a:xfrm>
            <a:off x="5645150" y="1260912"/>
            <a:ext cx="2703830" cy="923330"/>
          </a:xfrm>
          <a:prstGeom prst="rect">
            <a:avLst/>
          </a:prstGeom>
          <a:noFill/>
        </p:spPr>
        <p:txBody>
          <a:bodyPr wrap="square">
            <a:spAutoFit/>
          </a:bodyPr>
          <a:lstStyle/>
          <a:p>
            <a:r>
              <a:rPr lang="en-US" dirty="0"/>
              <a:t>Too abstract</a:t>
            </a:r>
          </a:p>
          <a:p>
            <a:r>
              <a:rPr lang="en-US" dirty="0"/>
              <a:t>Lots of “same-ness”</a:t>
            </a:r>
          </a:p>
          <a:p>
            <a:r>
              <a:rPr lang="en-US" dirty="0"/>
              <a:t>Becomes meaningless</a:t>
            </a:r>
          </a:p>
        </p:txBody>
      </p:sp>
      <p:sp>
        <p:nvSpPr>
          <p:cNvPr id="13" name="TextBox 12">
            <a:extLst>
              <a:ext uri="{FF2B5EF4-FFF2-40B4-BE49-F238E27FC236}">
                <a16:creationId xmlns:a16="http://schemas.microsoft.com/office/drawing/2014/main" id="{0F2A9048-C46B-4DE0-B2A1-D875C38F2AFF}"/>
              </a:ext>
            </a:extLst>
          </p:cNvPr>
          <p:cNvSpPr txBox="1"/>
          <p:nvPr/>
        </p:nvSpPr>
        <p:spPr>
          <a:xfrm>
            <a:off x="3669030" y="5223470"/>
            <a:ext cx="1784350" cy="369332"/>
          </a:xfrm>
          <a:prstGeom prst="rect">
            <a:avLst/>
          </a:prstGeom>
          <a:noFill/>
        </p:spPr>
        <p:txBody>
          <a:bodyPr wrap="square">
            <a:spAutoFit/>
          </a:bodyPr>
          <a:lstStyle/>
          <a:p>
            <a:r>
              <a:rPr lang="en-US" dirty="0"/>
              <a:t>Feature/function</a:t>
            </a:r>
          </a:p>
        </p:txBody>
      </p:sp>
      <p:sp>
        <p:nvSpPr>
          <p:cNvPr id="14" name="TextBox 13">
            <a:extLst>
              <a:ext uri="{FF2B5EF4-FFF2-40B4-BE49-F238E27FC236}">
                <a16:creationId xmlns:a16="http://schemas.microsoft.com/office/drawing/2014/main" id="{A7127156-C34E-4016-8002-F6CF2BFBC0AF}"/>
              </a:ext>
            </a:extLst>
          </p:cNvPr>
          <p:cNvSpPr txBox="1"/>
          <p:nvPr/>
        </p:nvSpPr>
        <p:spPr>
          <a:xfrm>
            <a:off x="5580672" y="5223470"/>
            <a:ext cx="4586948" cy="646331"/>
          </a:xfrm>
          <a:prstGeom prst="rect">
            <a:avLst/>
          </a:prstGeom>
          <a:noFill/>
        </p:spPr>
        <p:txBody>
          <a:bodyPr wrap="square">
            <a:spAutoFit/>
          </a:bodyPr>
          <a:lstStyle/>
          <a:p>
            <a:r>
              <a:rPr lang="en-US" dirty="0"/>
              <a:t>Miss the “why”</a:t>
            </a:r>
          </a:p>
          <a:p>
            <a:r>
              <a:rPr lang="en-US" dirty="0"/>
              <a:t>Company centric, not customer centric</a:t>
            </a:r>
          </a:p>
        </p:txBody>
      </p:sp>
      <p:sp>
        <p:nvSpPr>
          <p:cNvPr id="15" name="TextBox 14">
            <a:extLst>
              <a:ext uri="{FF2B5EF4-FFF2-40B4-BE49-F238E27FC236}">
                <a16:creationId xmlns:a16="http://schemas.microsoft.com/office/drawing/2014/main" id="{4E5ED431-5F8E-499F-81F0-E1F7129BA712}"/>
              </a:ext>
            </a:extLst>
          </p:cNvPr>
          <p:cNvSpPr txBox="1"/>
          <p:nvPr/>
        </p:nvSpPr>
        <p:spPr>
          <a:xfrm>
            <a:off x="4983772" y="3135709"/>
            <a:ext cx="2074888" cy="369332"/>
          </a:xfrm>
          <a:prstGeom prst="rect">
            <a:avLst/>
          </a:prstGeom>
          <a:noFill/>
        </p:spPr>
        <p:txBody>
          <a:bodyPr wrap="square">
            <a:spAutoFit/>
          </a:bodyPr>
          <a:lstStyle/>
          <a:p>
            <a:r>
              <a:rPr lang="en-US" dirty="0"/>
              <a:t>The Space Between</a:t>
            </a:r>
          </a:p>
        </p:txBody>
      </p:sp>
      <p:cxnSp>
        <p:nvCxnSpPr>
          <p:cNvPr id="19" name="Straight Connector 18">
            <a:extLst>
              <a:ext uri="{FF2B5EF4-FFF2-40B4-BE49-F238E27FC236}">
                <a16:creationId xmlns:a16="http://schemas.microsoft.com/office/drawing/2014/main" id="{D4D25A87-8299-4E5E-8FF6-8EBBE45BE3EC}"/>
              </a:ext>
            </a:extLst>
          </p:cNvPr>
          <p:cNvCxnSpPr>
            <a:cxnSpLocks/>
          </p:cNvCxnSpPr>
          <p:nvPr/>
        </p:nvCxnSpPr>
        <p:spPr>
          <a:xfrm>
            <a:off x="2976880" y="4185920"/>
            <a:ext cx="6238240"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798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GB" b="1" dirty="0">
                <a:latin typeface="Tw Cen MT"/>
                <a:cs typeface="Calibri"/>
              </a:rPr>
              <a:t>Why have a Value Proposition</a:t>
            </a:r>
            <a:endParaRPr lang="en-GB" b="1" dirty="0"/>
          </a:p>
        </p:txBody>
      </p:sp>
      <p:sp>
        <p:nvSpPr>
          <p:cNvPr id="4" name="TextBox 3">
            <a:extLst>
              <a:ext uri="{FF2B5EF4-FFF2-40B4-BE49-F238E27FC236}">
                <a16:creationId xmlns:a16="http://schemas.microsoft.com/office/drawing/2014/main" id="{C65505D4-9938-4B36-9D59-03E994013BE9}"/>
              </a:ext>
            </a:extLst>
          </p:cNvPr>
          <p:cNvSpPr txBox="1"/>
          <p:nvPr/>
        </p:nvSpPr>
        <p:spPr>
          <a:xfrm>
            <a:off x="225254" y="1570928"/>
            <a:ext cx="3870960" cy="5355312"/>
          </a:xfrm>
          <a:prstGeom prst="rect">
            <a:avLst/>
          </a:prstGeom>
          <a:noFill/>
        </p:spPr>
        <p:txBody>
          <a:bodyPr wrap="square" rtlCol="0">
            <a:spAutoFit/>
          </a:bodyPr>
          <a:lstStyle/>
          <a:p>
            <a:pPr>
              <a:tabLst>
                <a:tab pos="538163" algn="l"/>
              </a:tabLst>
            </a:pPr>
            <a:r>
              <a:rPr lang="en-GB" dirty="0"/>
              <a:t>“We make things easier for you”</a:t>
            </a:r>
          </a:p>
          <a:p>
            <a:pPr>
              <a:tabLst>
                <a:tab pos="538163" algn="l"/>
              </a:tabLst>
            </a:pPr>
            <a:r>
              <a:rPr lang="en-GB" dirty="0"/>
              <a:t>MCDONALDS</a:t>
            </a:r>
          </a:p>
          <a:p>
            <a:pPr marL="285750" indent="-285750">
              <a:buFont typeface="Arial" panose="020B0604020202020204" pitchFamily="34" charset="0"/>
              <a:buChar char="•"/>
              <a:tabLst>
                <a:tab pos="538163" algn="l"/>
              </a:tabLst>
            </a:pPr>
            <a:endParaRPr lang="en-GB" dirty="0"/>
          </a:p>
          <a:p>
            <a:pPr marL="285750" indent="-285750">
              <a:buFont typeface="Arial" panose="020B0604020202020204" pitchFamily="34" charset="0"/>
              <a:buChar char="•"/>
              <a:tabLst>
                <a:tab pos="538163" algn="l"/>
              </a:tabLst>
            </a:pPr>
            <a:endParaRPr lang="en-GB" dirty="0"/>
          </a:p>
          <a:p>
            <a:pPr>
              <a:tabLst>
                <a:tab pos="538163" algn="l"/>
              </a:tabLst>
            </a:pPr>
            <a:r>
              <a:rPr lang="en-GB" dirty="0"/>
              <a:t>“Convert More Traffic with Landing Pages”</a:t>
            </a:r>
          </a:p>
          <a:p>
            <a:pPr>
              <a:tabLst>
                <a:tab pos="538163" algn="l"/>
              </a:tabLst>
            </a:pPr>
            <a:r>
              <a:rPr lang="en-GB" dirty="0"/>
              <a:t>UNBOUNCE</a:t>
            </a:r>
          </a:p>
          <a:p>
            <a:pPr>
              <a:tabLst>
                <a:tab pos="538163" algn="l"/>
              </a:tabLst>
            </a:pPr>
            <a:endParaRPr lang="en-GB" dirty="0"/>
          </a:p>
          <a:p>
            <a:pPr>
              <a:tabLst>
                <a:tab pos="538163" algn="l"/>
              </a:tabLst>
            </a:pPr>
            <a:r>
              <a:rPr lang="en-GB" dirty="0"/>
              <a:t>“Craft and small-batch drinks delivered to your office”</a:t>
            </a:r>
          </a:p>
          <a:p>
            <a:pPr>
              <a:tabLst>
                <a:tab pos="538163" algn="l"/>
              </a:tabLst>
            </a:pPr>
            <a:r>
              <a:rPr lang="en-GB" dirty="0"/>
              <a:t>DESKBEERS</a:t>
            </a:r>
          </a:p>
          <a:p>
            <a:pPr>
              <a:tabLst>
                <a:tab pos="538163" algn="l"/>
              </a:tabLst>
            </a:pPr>
            <a:endParaRPr lang="en-GB" dirty="0"/>
          </a:p>
          <a:p>
            <a:pPr>
              <a:tabLst>
                <a:tab pos="538163" algn="l"/>
              </a:tabLst>
            </a:pPr>
            <a:r>
              <a:rPr lang="en-GB" dirty="0"/>
              <a:t>“Access to 1000’s of Gyms with no contract”</a:t>
            </a:r>
          </a:p>
          <a:p>
            <a:pPr>
              <a:tabLst>
                <a:tab pos="538163" algn="l"/>
              </a:tabLst>
            </a:pPr>
            <a:r>
              <a:rPr lang="en-GB" dirty="0"/>
              <a:t>HUSSLE</a:t>
            </a:r>
          </a:p>
          <a:p>
            <a:pPr>
              <a:tabLst>
                <a:tab pos="538163" algn="l"/>
              </a:tabLst>
            </a:pPr>
            <a:endParaRPr lang="en-GB" dirty="0"/>
          </a:p>
          <a:p>
            <a:pPr>
              <a:tabLst>
                <a:tab pos="538163" algn="l"/>
              </a:tabLst>
            </a:pPr>
            <a:r>
              <a:rPr lang="en-GB" dirty="0"/>
              <a:t>“Car insurance that’s there when you need it”</a:t>
            </a:r>
          </a:p>
          <a:p>
            <a:pPr>
              <a:tabLst>
                <a:tab pos="538163" algn="l"/>
              </a:tabLst>
            </a:pPr>
            <a:r>
              <a:rPr lang="en-GB" dirty="0"/>
              <a:t>AVIVA</a:t>
            </a:r>
          </a:p>
        </p:txBody>
      </p:sp>
      <p:sp>
        <p:nvSpPr>
          <p:cNvPr id="6" name="TextBox 5">
            <a:extLst>
              <a:ext uri="{FF2B5EF4-FFF2-40B4-BE49-F238E27FC236}">
                <a16:creationId xmlns:a16="http://schemas.microsoft.com/office/drawing/2014/main" id="{5451E665-C005-467D-ADAF-898AC366B35D}"/>
              </a:ext>
            </a:extLst>
          </p:cNvPr>
          <p:cNvSpPr txBox="1"/>
          <p:nvPr/>
        </p:nvSpPr>
        <p:spPr>
          <a:xfrm>
            <a:off x="182880" y="1012732"/>
            <a:ext cx="3931920" cy="523220"/>
          </a:xfrm>
          <a:prstGeom prst="rect">
            <a:avLst/>
          </a:prstGeom>
          <a:noFill/>
        </p:spPr>
        <p:txBody>
          <a:bodyPr wrap="square" rtlCol="0">
            <a:spAutoFit/>
          </a:bodyPr>
          <a:lstStyle/>
          <a:p>
            <a:pPr>
              <a:tabLst>
                <a:tab pos="538163" algn="l"/>
              </a:tabLst>
            </a:pPr>
            <a:r>
              <a:rPr lang="en-GB" sz="2800" b="1" dirty="0"/>
              <a:t>VALUE PROP</a:t>
            </a:r>
          </a:p>
        </p:txBody>
      </p:sp>
      <p:sp>
        <p:nvSpPr>
          <p:cNvPr id="7" name="TextBox 6">
            <a:extLst>
              <a:ext uri="{FF2B5EF4-FFF2-40B4-BE49-F238E27FC236}">
                <a16:creationId xmlns:a16="http://schemas.microsoft.com/office/drawing/2014/main" id="{A5EC5BC0-6FAC-4C71-AF28-5690847C5A71}"/>
              </a:ext>
            </a:extLst>
          </p:cNvPr>
          <p:cNvSpPr txBox="1"/>
          <p:nvPr/>
        </p:nvSpPr>
        <p:spPr>
          <a:xfrm>
            <a:off x="4218134" y="1570928"/>
            <a:ext cx="3688080" cy="5386090"/>
          </a:xfrm>
          <a:prstGeom prst="rect">
            <a:avLst/>
          </a:prstGeom>
          <a:noFill/>
        </p:spPr>
        <p:txBody>
          <a:bodyPr wrap="square" rtlCol="0">
            <a:spAutoFit/>
          </a:bodyPr>
          <a:lstStyle/>
          <a:p>
            <a:pPr>
              <a:tabLst>
                <a:tab pos="538163" algn="l"/>
              </a:tabLst>
            </a:pPr>
            <a:r>
              <a:rPr lang="en-GB" sz="2000" dirty="0">
                <a:latin typeface="Lato" panose="020F0502020204030203" pitchFamily="34" charset="0"/>
              </a:rPr>
              <a:t>“</a:t>
            </a:r>
            <a:r>
              <a:rPr lang="en-GB" dirty="0"/>
              <a:t>We deliver to you by partnering with Uber Eats”</a:t>
            </a:r>
          </a:p>
          <a:p>
            <a:pPr>
              <a:tabLst>
                <a:tab pos="538163" algn="l"/>
              </a:tabLst>
            </a:pPr>
            <a:r>
              <a:rPr lang="en-GB" dirty="0"/>
              <a:t>MCDONALDS</a:t>
            </a:r>
          </a:p>
          <a:p>
            <a:pPr marL="285750" indent="-285750">
              <a:buFont typeface="Arial" panose="020B0604020202020204" pitchFamily="34" charset="0"/>
              <a:buChar char="•"/>
              <a:tabLst>
                <a:tab pos="538163" algn="l"/>
              </a:tabLst>
            </a:pPr>
            <a:endParaRPr lang="en-GB" dirty="0"/>
          </a:p>
          <a:p>
            <a:pPr>
              <a:tabLst>
                <a:tab pos="538163" algn="l"/>
              </a:tabLst>
            </a:pPr>
            <a:r>
              <a:rPr lang="en-GB" dirty="0"/>
              <a:t>“Create custom landing pages – no coding required”</a:t>
            </a:r>
          </a:p>
          <a:p>
            <a:pPr>
              <a:tabLst>
                <a:tab pos="538163" algn="l"/>
              </a:tabLst>
            </a:pPr>
            <a:r>
              <a:rPr lang="en-GB" dirty="0"/>
              <a:t>UNBOUNCE</a:t>
            </a:r>
          </a:p>
          <a:p>
            <a:pPr>
              <a:tabLst>
                <a:tab pos="538163" algn="l"/>
              </a:tabLst>
            </a:pPr>
            <a:endParaRPr lang="en-GB" dirty="0"/>
          </a:p>
          <a:p>
            <a:pPr>
              <a:tabLst>
                <a:tab pos="538163" algn="l"/>
              </a:tabLst>
            </a:pPr>
            <a:r>
              <a:rPr lang="en-GB" dirty="0"/>
              <a:t>“Order by noon for next day delivery”</a:t>
            </a:r>
          </a:p>
          <a:p>
            <a:pPr>
              <a:tabLst>
                <a:tab pos="538163" algn="l"/>
              </a:tabLst>
            </a:pPr>
            <a:r>
              <a:rPr lang="en-GB" dirty="0"/>
              <a:t>DESKBEERS</a:t>
            </a:r>
          </a:p>
          <a:p>
            <a:pPr>
              <a:tabLst>
                <a:tab pos="538163" algn="l"/>
              </a:tabLst>
            </a:pPr>
            <a:endParaRPr lang="en-GB" dirty="0"/>
          </a:p>
          <a:p>
            <a:pPr>
              <a:tabLst>
                <a:tab pos="538163" algn="l"/>
              </a:tabLst>
            </a:pPr>
            <a:r>
              <a:rPr lang="en-GB" dirty="0"/>
              <a:t>“Go once or as much as you like with our monthly pass”</a:t>
            </a:r>
          </a:p>
          <a:p>
            <a:pPr>
              <a:tabLst>
                <a:tab pos="538163" algn="l"/>
              </a:tabLst>
            </a:pPr>
            <a:r>
              <a:rPr lang="en-GB" dirty="0"/>
              <a:t>HUSSLE</a:t>
            </a:r>
          </a:p>
          <a:p>
            <a:pPr>
              <a:tabLst>
                <a:tab pos="538163" algn="l"/>
              </a:tabLst>
            </a:pPr>
            <a:endParaRPr lang="en-GB" dirty="0"/>
          </a:p>
          <a:p>
            <a:pPr>
              <a:tabLst>
                <a:tab pos="538163" algn="l"/>
              </a:tabLst>
            </a:pPr>
            <a:endParaRPr lang="en-GB" dirty="0"/>
          </a:p>
          <a:p>
            <a:pPr>
              <a:tabLst>
                <a:tab pos="538163" algn="l"/>
              </a:tabLst>
            </a:pPr>
            <a:r>
              <a:rPr lang="en-GB" dirty="0"/>
              <a:t>“We settled 98.8% of all motor insurance claims in 2020”</a:t>
            </a:r>
          </a:p>
          <a:p>
            <a:pPr>
              <a:tabLst>
                <a:tab pos="538163" algn="l"/>
              </a:tabLst>
            </a:pPr>
            <a:r>
              <a:rPr lang="en-GB" dirty="0"/>
              <a:t>AVIVA</a:t>
            </a:r>
          </a:p>
        </p:txBody>
      </p:sp>
      <p:sp>
        <p:nvSpPr>
          <p:cNvPr id="9" name="TextBox 8">
            <a:extLst>
              <a:ext uri="{FF2B5EF4-FFF2-40B4-BE49-F238E27FC236}">
                <a16:creationId xmlns:a16="http://schemas.microsoft.com/office/drawing/2014/main" id="{978739E6-0F9B-4A4D-9E1C-530334249CB5}"/>
              </a:ext>
            </a:extLst>
          </p:cNvPr>
          <p:cNvSpPr txBox="1"/>
          <p:nvPr/>
        </p:nvSpPr>
        <p:spPr>
          <a:xfrm>
            <a:off x="4218134" y="1011524"/>
            <a:ext cx="3931920" cy="523220"/>
          </a:xfrm>
          <a:prstGeom prst="rect">
            <a:avLst/>
          </a:prstGeom>
          <a:noFill/>
        </p:spPr>
        <p:txBody>
          <a:bodyPr wrap="square" rtlCol="0">
            <a:spAutoFit/>
          </a:bodyPr>
          <a:lstStyle/>
          <a:p>
            <a:pPr>
              <a:tabLst>
                <a:tab pos="538163" algn="l"/>
              </a:tabLst>
            </a:pPr>
            <a:r>
              <a:rPr lang="en-GB" sz="2800" b="1" dirty="0"/>
              <a:t>SALES PROP</a:t>
            </a:r>
          </a:p>
        </p:txBody>
      </p:sp>
      <p:sp>
        <p:nvSpPr>
          <p:cNvPr id="10" name="TextBox 9">
            <a:extLst>
              <a:ext uri="{FF2B5EF4-FFF2-40B4-BE49-F238E27FC236}">
                <a16:creationId xmlns:a16="http://schemas.microsoft.com/office/drawing/2014/main" id="{BB9DC675-6AC5-4790-8332-07E6FD55D79C}"/>
              </a:ext>
            </a:extLst>
          </p:cNvPr>
          <p:cNvSpPr txBox="1"/>
          <p:nvPr/>
        </p:nvSpPr>
        <p:spPr>
          <a:xfrm>
            <a:off x="8150054" y="1534744"/>
            <a:ext cx="3688080" cy="5078313"/>
          </a:xfrm>
          <a:prstGeom prst="rect">
            <a:avLst/>
          </a:prstGeom>
          <a:noFill/>
        </p:spPr>
        <p:txBody>
          <a:bodyPr wrap="square" rtlCol="0">
            <a:spAutoFit/>
          </a:bodyPr>
          <a:lstStyle/>
          <a:p>
            <a:pPr>
              <a:tabLst>
                <a:tab pos="538163" algn="l"/>
              </a:tabLst>
            </a:pPr>
            <a:r>
              <a:rPr lang="en-GB" dirty="0"/>
              <a:t>“Now your kids can get a Troll with every box!”</a:t>
            </a:r>
          </a:p>
          <a:p>
            <a:pPr>
              <a:tabLst>
                <a:tab pos="538163" algn="l"/>
              </a:tabLst>
            </a:pPr>
            <a:r>
              <a:rPr lang="en-GB" dirty="0"/>
              <a:t>MCDONALDS</a:t>
            </a:r>
          </a:p>
          <a:p>
            <a:pPr marL="285750" indent="-285750">
              <a:buFont typeface="Arial" panose="020B0604020202020204" pitchFamily="34" charset="0"/>
              <a:buChar char="•"/>
              <a:tabLst>
                <a:tab pos="538163" algn="l"/>
              </a:tabLst>
            </a:pPr>
            <a:endParaRPr lang="en-GB" dirty="0"/>
          </a:p>
          <a:p>
            <a:pPr>
              <a:tabLst>
                <a:tab pos="538163" algn="l"/>
              </a:tabLst>
            </a:pPr>
            <a:r>
              <a:rPr lang="en-GB" dirty="0"/>
              <a:t>“20% off in our January Sale”</a:t>
            </a:r>
          </a:p>
          <a:p>
            <a:pPr>
              <a:tabLst>
                <a:tab pos="538163" algn="l"/>
              </a:tabLst>
            </a:pPr>
            <a:r>
              <a:rPr lang="en-GB" dirty="0"/>
              <a:t>UNBOUNCE</a:t>
            </a:r>
          </a:p>
          <a:p>
            <a:pPr>
              <a:tabLst>
                <a:tab pos="538163" algn="l"/>
              </a:tabLst>
            </a:pPr>
            <a:endParaRPr lang="en-GB" dirty="0"/>
          </a:p>
          <a:p>
            <a:pPr>
              <a:tabLst>
                <a:tab pos="538163" algn="l"/>
              </a:tabLst>
            </a:pPr>
            <a:endParaRPr lang="en-GB" dirty="0"/>
          </a:p>
          <a:p>
            <a:pPr>
              <a:tabLst>
                <a:tab pos="538163" algn="l"/>
              </a:tabLst>
            </a:pPr>
            <a:r>
              <a:rPr lang="en-GB" dirty="0"/>
              <a:t>“Free Fridge for Annual Subscriptions”</a:t>
            </a:r>
          </a:p>
          <a:p>
            <a:pPr>
              <a:tabLst>
                <a:tab pos="538163" algn="l"/>
              </a:tabLst>
            </a:pPr>
            <a:r>
              <a:rPr lang="en-GB" dirty="0"/>
              <a:t>DESKBEERS</a:t>
            </a:r>
          </a:p>
          <a:p>
            <a:pPr>
              <a:tabLst>
                <a:tab pos="538163" algn="l"/>
              </a:tabLst>
            </a:pPr>
            <a:endParaRPr lang="en-GB" dirty="0"/>
          </a:p>
          <a:p>
            <a:pPr>
              <a:tabLst>
                <a:tab pos="538163" algn="l"/>
              </a:tabLst>
            </a:pPr>
            <a:r>
              <a:rPr lang="en-GB" dirty="0"/>
              <a:t>“50% off introductory offer”</a:t>
            </a:r>
          </a:p>
          <a:p>
            <a:pPr>
              <a:tabLst>
                <a:tab pos="538163" algn="l"/>
              </a:tabLst>
            </a:pPr>
            <a:r>
              <a:rPr lang="en-GB" dirty="0"/>
              <a:t>HUSSLE</a:t>
            </a:r>
          </a:p>
          <a:p>
            <a:pPr>
              <a:tabLst>
                <a:tab pos="538163" algn="l"/>
              </a:tabLst>
            </a:pPr>
            <a:endParaRPr lang="en-GB" dirty="0"/>
          </a:p>
          <a:p>
            <a:pPr>
              <a:tabLst>
                <a:tab pos="538163" algn="l"/>
              </a:tabLst>
            </a:pPr>
            <a:endParaRPr lang="en-GB" dirty="0"/>
          </a:p>
          <a:p>
            <a:pPr>
              <a:tabLst>
                <a:tab pos="538163" algn="l"/>
              </a:tabLst>
            </a:pPr>
            <a:r>
              <a:rPr lang="en-GB" dirty="0"/>
              <a:t>“Free legal assistance for one year”</a:t>
            </a:r>
          </a:p>
          <a:p>
            <a:pPr>
              <a:tabLst>
                <a:tab pos="538163" algn="l"/>
              </a:tabLst>
            </a:pPr>
            <a:r>
              <a:rPr lang="en-GB" dirty="0"/>
              <a:t>AVIVA</a:t>
            </a:r>
          </a:p>
        </p:txBody>
      </p:sp>
      <p:sp>
        <p:nvSpPr>
          <p:cNvPr id="11" name="TextBox 10">
            <a:extLst>
              <a:ext uri="{FF2B5EF4-FFF2-40B4-BE49-F238E27FC236}">
                <a16:creationId xmlns:a16="http://schemas.microsoft.com/office/drawing/2014/main" id="{78570D8D-D3AB-4C7E-8C60-1ED8E1E98325}"/>
              </a:ext>
            </a:extLst>
          </p:cNvPr>
          <p:cNvSpPr txBox="1"/>
          <p:nvPr/>
        </p:nvSpPr>
        <p:spPr>
          <a:xfrm>
            <a:off x="8150054" y="1011524"/>
            <a:ext cx="3931920" cy="523220"/>
          </a:xfrm>
          <a:prstGeom prst="rect">
            <a:avLst/>
          </a:prstGeom>
          <a:noFill/>
        </p:spPr>
        <p:txBody>
          <a:bodyPr wrap="square" rtlCol="0">
            <a:spAutoFit/>
          </a:bodyPr>
          <a:lstStyle/>
          <a:p>
            <a:pPr>
              <a:tabLst>
                <a:tab pos="538163" algn="l"/>
              </a:tabLst>
            </a:pPr>
            <a:r>
              <a:rPr lang="en-GB" sz="2800" b="1" dirty="0"/>
              <a:t>CAMPAIGN PROP</a:t>
            </a:r>
          </a:p>
        </p:txBody>
      </p:sp>
    </p:spTree>
    <p:extLst>
      <p:ext uri="{BB962C8B-B14F-4D97-AF65-F5344CB8AC3E}">
        <p14:creationId xmlns:p14="http://schemas.microsoft.com/office/powerpoint/2010/main" val="2527286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41D00B-9E68-4163-B1EF-176F4388A358}"/>
              </a:ext>
            </a:extLst>
          </p:cNvPr>
          <p:cNvSpPr txBox="1">
            <a:spLocks/>
          </p:cNvSpPr>
          <p:nvPr/>
        </p:nvSpPr>
        <p:spPr>
          <a:xfrm>
            <a:off x="731355" y="2918210"/>
            <a:ext cx="11202192" cy="10215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600" b="1" dirty="0">
                <a:latin typeface="Tw Cen MT" panose="020B0602020104020603" pitchFamily="34" charset="77"/>
              </a:rPr>
              <a:t>What are companies talking about? </a:t>
            </a:r>
            <a:endParaRPr lang="en-GB" sz="3600" b="1" dirty="0">
              <a:latin typeface="Tw Cen MT" panose="020B0602020104020603" pitchFamily="34" charset="77"/>
            </a:endParaRPr>
          </a:p>
        </p:txBody>
      </p:sp>
    </p:spTree>
    <p:extLst>
      <p:ext uri="{BB962C8B-B14F-4D97-AF65-F5344CB8AC3E}">
        <p14:creationId xmlns:p14="http://schemas.microsoft.com/office/powerpoint/2010/main" val="186183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12275CB-DD5C-41FC-ACB9-9344A615D52E}"/>
              </a:ext>
            </a:extLst>
          </p:cNvPr>
          <p:cNvSpPr>
            <a:spLocks noGrp="1"/>
          </p:cNvSpPr>
          <p:nvPr>
            <p:ph type="body" sz="quarter" idx="10"/>
          </p:nvPr>
        </p:nvSpPr>
        <p:spPr>
          <a:prstGeom prst="rect">
            <a:avLst/>
          </a:prstGeom>
        </p:spPr>
        <p:txBody>
          <a:bodyPr lIns="91440" tIns="45720" rIns="91440" bIns="45720" anchor="ctr"/>
          <a:lstStyle/>
          <a:p>
            <a:r>
              <a:rPr lang="en-US" b="1" dirty="0"/>
              <a:t>AVIVA – Value Proposition</a:t>
            </a:r>
            <a:endParaRPr lang="en-GB" b="1" dirty="0"/>
          </a:p>
        </p:txBody>
      </p:sp>
      <p:sp>
        <p:nvSpPr>
          <p:cNvPr id="7" name="TextBox 6">
            <a:extLst>
              <a:ext uri="{FF2B5EF4-FFF2-40B4-BE49-F238E27FC236}">
                <a16:creationId xmlns:a16="http://schemas.microsoft.com/office/drawing/2014/main" id="{7918949A-E090-DE49-B643-5940E46DE974}"/>
              </a:ext>
            </a:extLst>
          </p:cNvPr>
          <p:cNvSpPr txBox="1"/>
          <p:nvPr/>
        </p:nvSpPr>
        <p:spPr>
          <a:xfrm>
            <a:off x="6046719" y="6318449"/>
            <a:ext cx="6067109" cy="276999"/>
          </a:xfrm>
          <a:prstGeom prst="rect">
            <a:avLst/>
          </a:prstGeom>
          <a:noFill/>
        </p:spPr>
        <p:txBody>
          <a:bodyPr wrap="square" rtlCol="0">
            <a:spAutoFit/>
          </a:bodyPr>
          <a:lstStyle/>
          <a:p>
            <a:pPr algn="r"/>
            <a:r>
              <a:rPr lang="en-US" sz="1200" dirty="0">
                <a:solidFill>
                  <a:schemeClr val="tx1">
                    <a:lumMod val="50000"/>
                    <a:lumOff val="50000"/>
                  </a:schemeClr>
                </a:solidFill>
                <a:latin typeface="Tw Cen MT" panose="020B0602020104020603" pitchFamily="34" charset="0"/>
                <a:ea typeface="Microsoft JhengHei" panose="020B0604030504040204" pitchFamily="34" charset="-120"/>
              </a:rPr>
              <a:t>Source: Copy,Copy,Copy – Mark Earls</a:t>
            </a:r>
            <a:endParaRPr lang="en-GB" sz="1200" dirty="0">
              <a:solidFill>
                <a:schemeClr val="tx1">
                  <a:lumMod val="50000"/>
                  <a:lumOff val="50000"/>
                </a:schemeClr>
              </a:solidFill>
              <a:latin typeface="Tw Cen MT" panose="020B0602020104020603" pitchFamily="34" charset="0"/>
              <a:ea typeface="Microsoft JhengHei" panose="020B0604030504040204" pitchFamily="34" charset="-120"/>
            </a:endParaRPr>
          </a:p>
        </p:txBody>
      </p:sp>
      <p:pic>
        <p:nvPicPr>
          <p:cNvPr id="10" name="Picture 9">
            <a:extLst>
              <a:ext uri="{FF2B5EF4-FFF2-40B4-BE49-F238E27FC236}">
                <a16:creationId xmlns:a16="http://schemas.microsoft.com/office/drawing/2014/main" id="{88104910-E388-4E90-946C-374334275CFA}"/>
              </a:ext>
            </a:extLst>
          </p:cNvPr>
          <p:cNvPicPr>
            <a:picLocks noChangeAspect="1"/>
          </p:cNvPicPr>
          <p:nvPr/>
        </p:nvPicPr>
        <p:blipFill>
          <a:blip r:embed="rId3"/>
          <a:stretch>
            <a:fillRect/>
          </a:stretch>
        </p:blipFill>
        <p:spPr>
          <a:xfrm>
            <a:off x="209297" y="1040329"/>
            <a:ext cx="4422645" cy="5278120"/>
          </a:xfrm>
          <a:prstGeom prst="rect">
            <a:avLst/>
          </a:prstGeom>
        </p:spPr>
      </p:pic>
      <p:sp>
        <p:nvSpPr>
          <p:cNvPr id="11" name="Rectangle 10">
            <a:extLst>
              <a:ext uri="{FF2B5EF4-FFF2-40B4-BE49-F238E27FC236}">
                <a16:creationId xmlns:a16="http://schemas.microsoft.com/office/drawing/2014/main" id="{AB61DEC4-33AE-4E96-ABB1-0052141AB20F}"/>
              </a:ext>
            </a:extLst>
          </p:cNvPr>
          <p:cNvSpPr/>
          <p:nvPr/>
        </p:nvSpPr>
        <p:spPr>
          <a:xfrm flipV="1">
            <a:off x="934720" y="1737360"/>
            <a:ext cx="2473960" cy="2133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F613F776-CCAA-4A65-BFD2-1145CEEFEF41}"/>
              </a:ext>
            </a:extLst>
          </p:cNvPr>
          <p:cNvPicPr>
            <a:picLocks noChangeAspect="1"/>
          </p:cNvPicPr>
          <p:nvPr/>
        </p:nvPicPr>
        <p:blipFill>
          <a:blip r:embed="rId4"/>
          <a:stretch>
            <a:fillRect/>
          </a:stretch>
        </p:blipFill>
        <p:spPr>
          <a:xfrm>
            <a:off x="4909786" y="1100127"/>
            <a:ext cx="5807976" cy="3969981"/>
          </a:xfrm>
          <a:prstGeom prst="rect">
            <a:avLst/>
          </a:prstGeom>
        </p:spPr>
      </p:pic>
      <p:pic>
        <p:nvPicPr>
          <p:cNvPr id="13" name="Picture 12">
            <a:extLst>
              <a:ext uri="{FF2B5EF4-FFF2-40B4-BE49-F238E27FC236}">
                <a16:creationId xmlns:a16="http://schemas.microsoft.com/office/drawing/2014/main" id="{ED51609E-6CF7-432F-989C-D7C62D7F02C0}"/>
              </a:ext>
            </a:extLst>
          </p:cNvPr>
          <p:cNvPicPr>
            <a:picLocks noChangeAspect="1"/>
          </p:cNvPicPr>
          <p:nvPr/>
        </p:nvPicPr>
        <p:blipFill>
          <a:blip r:embed="rId5"/>
          <a:stretch>
            <a:fillRect/>
          </a:stretch>
        </p:blipFill>
        <p:spPr>
          <a:xfrm>
            <a:off x="6668770" y="4986126"/>
            <a:ext cx="2745740" cy="950171"/>
          </a:xfrm>
          <a:prstGeom prst="rect">
            <a:avLst/>
          </a:prstGeom>
        </p:spPr>
      </p:pic>
      <p:sp>
        <p:nvSpPr>
          <p:cNvPr id="14" name="Rectangle 13">
            <a:extLst>
              <a:ext uri="{FF2B5EF4-FFF2-40B4-BE49-F238E27FC236}">
                <a16:creationId xmlns:a16="http://schemas.microsoft.com/office/drawing/2014/main" id="{1EF5ADD6-51F9-4198-A631-96F1A04DA015}"/>
              </a:ext>
            </a:extLst>
          </p:cNvPr>
          <p:cNvSpPr/>
          <p:nvPr/>
        </p:nvSpPr>
        <p:spPr>
          <a:xfrm flipV="1">
            <a:off x="4958080" y="3429000"/>
            <a:ext cx="2473960" cy="2133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E50E05A5-93CB-4790-BA0A-BDA336ABF4DA}"/>
              </a:ext>
            </a:extLst>
          </p:cNvPr>
          <p:cNvSpPr/>
          <p:nvPr/>
        </p:nvSpPr>
        <p:spPr>
          <a:xfrm flipV="1">
            <a:off x="6611392" y="4986125"/>
            <a:ext cx="2872967" cy="950171"/>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42664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0FC268C2C25D44A030758A52A89AFA" ma:contentTypeVersion="11" ma:contentTypeDescription="Create a new document." ma:contentTypeScope="" ma:versionID="4391ccfe83734481864295065bb320b8">
  <xsd:schema xmlns:xsd="http://www.w3.org/2001/XMLSchema" xmlns:xs="http://www.w3.org/2001/XMLSchema" xmlns:p="http://schemas.microsoft.com/office/2006/metadata/properties" xmlns:ns2="318394fc-e539-4045-b58e-44e914982e1c" xmlns:ns3="ceaf97a9-618d-4347-a70f-5dc4e288c6c4" targetNamespace="http://schemas.microsoft.com/office/2006/metadata/properties" ma:root="true" ma:fieldsID="d3fc243084a849c8288046a3a5a3c986" ns2:_="" ns3:_="">
    <xsd:import namespace="318394fc-e539-4045-b58e-44e914982e1c"/>
    <xsd:import namespace="ceaf97a9-618d-4347-a70f-5dc4e288c6c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8394fc-e539-4045-b58e-44e914982e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af97a9-618d-4347-a70f-5dc4e288c6c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5A801D-4D1E-490F-B6CF-15C08AE8C29F}"/>
</file>

<file path=customXml/itemProps2.xml><?xml version="1.0" encoding="utf-8"?>
<ds:datastoreItem xmlns:ds="http://schemas.openxmlformats.org/officeDocument/2006/customXml" ds:itemID="{18A3E5C8-64A2-41A8-AD9A-A0E3BA7E117F}">
  <ds:schemaRefs>
    <ds:schemaRef ds:uri="http://schemas.microsoft.com/sharepoint/v3/contenttype/forms"/>
  </ds:schemaRefs>
</ds:datastoreItem>
</file>

<file path=customXml/itemProps3.xml><?xml version="1.0" encoding="utf-8"?>
<ds:datastoreItem xmlns:ds="http://schemas.openxmlformats.org/officeDocument/2006/customXml" ds:itemID="{657C99BB-7EF5-418C-9084-36E36A560A24}">
  <ds:schemaRefs>
    <ds:schemaRef ds:uri="eb80d784-8f21-4d83-8353-e3e33900a4c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6aa1ecd0-6182-4060-b5c6-4ddd5e0283cc"/>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7540</TotalTime>
  <Words>1183</Words>
  <Application>Microsoft Office PowerPoint</Application>
  <PresentationFormat>Widescreen</PresentationFormat>
  <Paragraphs>280</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Calibri Light</vt:lpstr>
      <vt:lpstr>Tw Cen MT</vt:lpstr>
      <vt:lpstr>Lato</vt:lpstr>
      <vt:lpstr>Calibri</vt:lpstr>
      <vt:lpstr>Arial</vt:lpstr>
      <vt:lpstr>Wingdings</vt:lpstr>
      <vt:lpstr>Microsoft JhengHei UI</vt:lpstr>
      <vt:lpstr>Quicksand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Cristina Dresch;anthony.desilva@redeye.com</dc:creator>
  <cp:keywords>onboarding</cp:keywords>
  <dc:description/>
  <cp:lastModifiedBy>Neal Cole</cp:lastModifiedBy>
  <cp:revision>588</cp:revision>
  <cp:lastPrinted>2018-08-22T14:12:14Z</cp:lastPrinted>
  <dcterms:created xsi:type="dcterms:W3CDTF">2018-05-22T11:02:02Z</dcterms:created>
  <dcterms:modified xsi:type="dcterms:W3CDTF">2021-09-13T12:28:15Z</dcterms:modified>
  <cp:category>Onboarding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0x0101002A0FC268C2C25D44A030758A52A89AFA</vt:lpwstr>
  </property>
</Properties>
</file>